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sldIdLst>
    <p:sldId id="256" r:id="rId2"/>
    <p:sldId id="291" r:id="rId3"/>
    <p:sldId id="257" r:id="rId4"/>
    <p:sldId id="258" r:id="rId5"/>
    <p:sldId id="259" r:id="rId6"/>
    <p:sldId id="260" r:id="rId7"/>
    <p:sldId id="261" r:id="rId8"/>
    <p:sldId id="262" r:id="rId9"/>
    <p:sldId id="263" r:id="rId10"/>
    <p:sldId id="264" r:id="rId11"/>
    <p:sldId id="265" r:id="rId12"/>
    <p:sldId id="266" r:id="rId13"/>
    <p:sldId id="267" r:id="rId14"/>
    <p:sldId id="269" r:id="rId15"/>
    <p:sldId id="270" r:id="rId16"/>
    <p:sldId id="268" r:id="rId17"/>
    <p:sldId id="271" r:id="rId18"/>
    <p:sldId id="290" r:id="rId19"/>
    <p:sldId id="272" r:id="rId20"/>
    <p:sldId id="274" r:id="rId21"/>
    <p:sldId id="275" r:id="rId22"/>
    <p:sldId id="273" r:id="rId23"/>
    <p:sldId id="277" r:id="rId24"/>
    <p:sldId id="278" r:id="rId25"/>
    <p:sldId id="279" r:id="rId26"/>
    <p:sldId id="280" r:id="rId27"/>
    <p:sldId id="281" r:id="rId28"/>
    <p:sldId id="282" r:id="rId29"/>
    <p:sldId id="285" r:id="rId30"/>
    <p:sldId id="292" r:id="rId31"/>
    <p:sldId id="293" r:id="rId32"/>
    <p:sldId id="294" r:id="rId33"/>
    <p:sldId id="295" r:id="rId34"/>
    <p:sldId id="296" r:id="rId35"/>
    <p:sldId id="297" r:id="rId36"/>
    <p:sldId id="298" r:id="rId37"/>
    <p:sldId id="287" r:id="rId38"/>
    <p:sldId id="301" r:id="rId39"/>
    <p:sldId id="302" r:id="rId40"/>
    <p:sldId id="303" r:id="rId41"/>
    <p:sldId id="304" r:id="rId42"/>
    <p:sldId id="305" r:id="rId43"/>
    <p:sldId id="306" r:id="rId44"/>
    <p:sldId id="307" r:id="rId45"/>
    <p:sldId id="288" r:id="rId46"/>
    <p:sldId id="308" r:id="rId47"/>
    <p:sldId id="309" r:id="rId48"/>
    <p:sldId id="310" r:id="rId49"/>
    <p:sldId id="311" r:id="rId50"/>
    <p:sldId id="312" r:id="rId51"/>
    <p:sldId id="313" r:id="rId52"/>
    <p:sldId id="289" r:id="rId53"/>
    <p:sldId id="314" r:id="rId54"/>
    <p:sldId id="315" r:id="rId55"/>
    <p:sldId id="316" r:id="rId56"/>
    <p:sldId id="317" r:id="rId57"/>
    <p:sldId id="318" r:id="rId58"/>
    <p:sldId id="319" r:id="rId59"/>
    <p:sldId id="320" r:id="rId60"/>
    <p:sldId id="321" r:id="rId61"/>
    <p:sldId id="322" r:id="rId62"/>
    <p:sldId id="323" r:id="rId63"/>
    <p:sldId id="283" r:id="rId64"/>
    <p:sldId id="284"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2" autoAdjust="0"/>
    <p:restoredTop sz="94643"/>
  </p:normalViewPr>
  <p:slideViewPr>
    <p:cSldViewPr snapToGrid="0">
      <p:cViewPr varScale="1">
        <p:scale>
          <a:sx n="114" d="100"/>
          <a:sy n="114" d="100"/>
        </p:scale>
        <p:origin x="184"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Q1</c:v>
                </c:pt>
              </c:strCache>
            </c:strRef>
          </c:tx>
          <c:spPr>
            <a:solidFill>
              <a:schemeClr val="accent1"/>
            </a:solidFill>
            <a:ln>
              <a:noFill/>
            </a:ln>
            <a:effectLst/>
          </c:spPr>
          <c:invertIfNegative val="0"/>
          <c:val>
            <c:numRef>
              <c:f>Sheet1!$B$2:$B$16</c:f>
              <c:numCache>
                <c:formatCode>General</c:formatCode>
                <c:ptCount val="15"/>
                <c:pt idx="0">
                  <c:v>3</c:v>
                </c:pt>
                <c:pt idx="1">
                  <c:v>2</c:v>
                </c:pt>
                <c:pt idx="2">
                  <c:v>2</c:v>
                </c:pt>
                <c:pt idx="3">
                  <c:v>2</c:v>
                </c:pt>
                <c:pt idx="4">
                  <c:v>2</c:v>
                </c:pt>
                <c:pt idx="5">
                  <c:v>3</c:v>
                </c:pt>
                <c:pt idx="6">
                  <c:v>2</c:v>
                </c:pt>
                <c:pt idx="7">
                  <c:v>2</c:v>
                </c:pt>
                <c:pt idx="8">
                  <c:v>1</c:v>
                </c:pt>
                <c:pt idx="9">
                  <c:v>2</c:v>
                </c:pt>
                <c:pt idx="10">
                  <c:v>2</c:v>
                </c:pt>
                <c:pt idx="11">
                  <c:v>2</c:v>
                </c:pt>
                <c:pt idx="12">
                  <c:v>2</c:v>
                </c:pt>
                <c:pt idx="13">
                  <c:v>2</c:v>
                </c:pt>
                <c:pt idx="14">
                  <c:v>2</c:v>
                </c:pt>
              </c:numCache>
            </c:numRef>
          </c:val>
          <c:extLst>
            <c:ext xmlns:c16="http://schemas.microsoft.com/office/drawing/2014/chart" uri="{C3380CC4-5D6E-409C-BE32-E72D297353CC}">
              <c16:uniqueId val="{00000000-9999-432E-AB52-A98BDCD91318}"/>
            </c:ext>
          </c:extLst>
        </c:ser>
        <c:dLbls>
          <c:showLegendKey val="0"/>
          <c:showVal val="0"/>
          <c:showCatName val="0"/>
          <c:showSerName val="0"/>
          <c:showPercent val="0"/>
          <c:showBubbleSize val="0"/>
        </c:dLbls>
        <c:gapWidth val="219"/>
        <c:overlap val="-27"/>
        <c:axId val="-1754610720"/>
        <c:axId val="-1754609360"/>
      </c:barChart>
      <c:catAx>
        <c:axId val="-175461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4609360"/>
        <c:crosses val="autoZero"/>
        <c:auto val="1"/>
        <c:lblAlgn val="ctr"/>
        <c:lblOffset val="100"/>
        <c:noMultiLvlLbl val="0"/>
      </c:catAx>
      <c:valAx>
        <c:axId val="-1754609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4610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5E4965-48E8-42FF-ABCD-A7DA6C4CC3B2}" type="datetimeFigureOut">
              <a:rPr lang="en-US" smtClean="0"/>
              <a:t>8/11/19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3B668B-4BBA-47BC-8EBA-26406E4BD59C}" type="slidenum">
              <a:rPr lang="en-US" smtClean="0"/>
              <a:t>‹#›</a:t>
            </a:fld>
            <a:endParaRPr lang="en-US"/>
          </a:p>
        </p:txBody>
      </p:sp>
    </p:spTree>
    <p:extLst>
      <p:ext uri="{BB962C8B-B14F-4D97-AF65-F5344CB8AC3E}">
        <p14:creationId xmlns:p14="http://schemas.microsoft.com/office/powerpoint/2010/main" val="1485397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11 month eligibility and that building principal decides how the teachers’ time is used.</a:t>
            </a:r>
          </a:p>
          <a:p>
            <a:r>
              <a:rPr lang="en-US" dirty="0"/>
              <a:t>Teaching</a:t>
            </a:r>
            <a:r>
              <a:rPr lang="en-US" baseline="0" dirty="0"/>
              <a:t> summer school is required of all middle school staff this year.</a:t>
            </a:r>
            <a:endParaRPr lang="en-US" dirty="0"/>
          </a:p>
        </p:txBody>
      </p:sp>
      <p:sp>
        <p:nvSpPr>
          <p:cNvPr id="4" name="Slide Number Placeholder 3"/>
          <p:cNvSpPr>
            <a:spLocks noGrp="1"/>
          </p:cNvSpPr>
          <p:nvPr>
            <p:ph type="sldNum" sz="quarter" idx="10"/>
          </p:nvPr>
        </p:nvSpPr>
        <p:spPr/>
        <p:txBody>
          <a:bodyPr/>
          <a:lstStyle/>
          <a:p>
            <a:fld id="{983B668B-4BBA-47BC-8EBA-26406E4BD59C}" type="slidenum">
              <a:rPr lang="en-US" smtClean="0"/>
              <a:t>3</a:t>
            </a:fld>
            <a:endParaRPr lang="en-US"/>
          </a:p>
        </p:txBody>
      </p:sp>
    </p:spTree>
    <p:extLst>
      <p:ext uri="{BB962C8B-B14F-4D97-AF65-F5344CB8AC3E}">
        <p14:creationId xmlns:p14="http://schemas.microsoft.com/office/powerpoint/2010/main" val="2864799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8/11/19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8/11/19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8/11/19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8/11/19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8/11/19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8/11/19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8/11/19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8/11/19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8/11/19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8/11/19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8/11/19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8/11/19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8/11/19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8/11/19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8/11/19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8/11/19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8/11/19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8/11/19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2519" y="715995"/>
            <a:ext cx="8825658" cy="2677648"/>
          </a:xfrm>
        </p:spPr>
        <p:txBody>
          <a:bodyPr/>
          <a:lstStyle/>
          <a:p>
            <a:r>
              <a:rPr lang="en-US" dirty="0"/>
              <a:t>Summer School Reset</a:t>
            </a:r>
          </a:p>
        </p:txBody>
      </p:sp>
      <p:sp>
        <p:nvSpPr>
          <p:cNvPr id="3" name="Subtitle 2"/>
          <p:cNvSpPr>
            <a:spLocks noGrp="1"/>
          </p:cNvSpPr>
          <p:nvPr>
            <p:ph type="subTitle" idx="1"/>
          </p:nvPr>
        </p:nvSpPr>
        <p:spPr>
          <a:xfrm>
            <a:off x="1154955" y="4777380"/>
            <a:ext cx="8825658" cy="1129806"/>
          </a:xfrm>
        </p:spPr>
        <p:txBody>
          <a:bodyPr>
            <a:normAutofit/>
          </a:bodyPr>
          <a:lstStyle/>
          <a:p>
            <a:r>
              <a:rPr lang="en-US" dirty="0"/>
              <a:t>Dr. Kimberly Higgins, Ms. Deb </a:t>
            </a:r>
            <a:r>
              <a:rPr lang="en-US" dirty="0" err="1"/>
              <a:t>Pidsadnick</a:t>
            </a:r>
            <a:r>
              <a:rPr lang="en-US" dirty="0"/>
              <a:t>, Mr. Dan Souder, and Mrs. Sarah Wood</a:t>
            </a:r>
          </a:p>
          <a:p>
            <a:r>
              <a:rPr lang="en-US" dirty="0"/>
              <a:t>Pioneer Middle School</a:t>
            </a:r>
          </a:p>
        </p:txBody>
      </p:sp>
    </p:spTree>
    <p:extLst>
      <p:ext uri="{BB962C8B-B14F-4D97-AF65-F5344CB8AC3E}">
        <p14:creationId xmlns:p14="http://schemas.microsoft.com/office/powerpoint/2010/main" val="2777407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a:t>
            </a:r>
          </a:p>
        </p:txBody>
      </p:sp>
      <p:sp>
        <p:nvSpPr>
          <p:cNvPr id="3" name="Content Placeholder 2"/>
          <p:cNvSpPr>
            <a:spLocks noGrp="1"/>
          </p:cNvSpPr>
          <p:nvPr>
            <p:ph idx="1"/>
          </p:nvPr>
        </p:nvSpPr>
        <p:spPr/>
        <p:txBody>
          <a:bodyPr/>
          <a:lstStyle/>
          <a:p>
            <a:r>
              <a:rPr lang="en-US" dirty="0"/>
              <a:t>Once we received the potential list of summer school students we created a sheet based on the individual needs of each student.</a:t>
            </a:r>
          </a:p>
        </p:txBody>
      </p:sp>
    </p:spTree>
    <p:extLst>
      <p:ext uri="{BB962C8B-B14F-4D97-AF65-F5344CB8AC3E}">
        <p14:creationId xmlns:p14="http://schemas.microsoft.com/office/powerpoint/2010/main" val="1326035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612845"/>
            <a:ext cx="6096000" cy="5632311"/>
          </a:xfrm>
          <a:prstGeom prst="rect">
            <a:avLst/>
          </a:prstGeom>
        </p:spPr>
        <p:txBody>
          <a:bodyPr>
            <a:spAutoFit/>
          </a:bodyPr>
          <a:lstStyle/>
          <a:p>
            <a:r>
              <a:rPr lang="en-US" dirty="0">
                <a:solidFill>
                  <a:srgbClr val="000000"/>
                </a:solidFill>
                <a:latin typeface="Times New Roman" panose="02020603050405020304" pitchFamily="18" charset="0"/>
              </a:rPr>
              <a:t>Student Name_____________________________</a:t>
            </a:r>
          </a:p>
          <a:p>
            <a:r>
              <a:rPr lang="en-US" dirty="0">
                <a:solidFill>
                  <a:srgbClr val="000000"/>
                </a:solidFill>
                <a:latin typeface="Times New Roman" panose="02020603050405020304" pitchFamily="18" charset="0"/>
              </a:rPr>
              <a:t>ELA score:</a:t>
            </a:r>
          </a:p>
          <a:p>
            <a:r>
              <a:rPr lang="en-US" dirty="0">
                <a:solidFill>
                  <a:srgbClr val="000000"/>
                </a:solidFill>
                <a:latin typeface="Times New Roman" panose="02020603050405020304" pitchFamily="18" charset="0"/>
              </a:rPr>
              <a:t>D1:</a:t>
            </a:r>
          </a:p>
          <a:p>
            <a:r>
              <a:rPr lang="en-US" dirty="0">
                <a:solidFill>
                  <a:srgbClr val="000000"/>
                </a:solidFill>
                <a:latin typeface="Times New Roman" panose="02020603050405020304" pitchFamily="18" charset="0"/>
              </a:rPr>
              <a:t>D2:</a:t>
            </a:r>
          </a:p>
          <a:p>
            <a:r>
              <a:rPr lang="en-US" dirty="0">
                <a:solidFill>
                  <a:srgbClr val="000000"/>
                </a:solidFill>
                <a:latin typeface="Times New Roman" panose="02020603050405020304" pitchFamily="18" charset="0"/>
              </a:rPr>
              <a:t>D3:</a:t>
            </a:r>
          </a:p>
          <a:p>
            <a:r>
              <a:rPr lang="en-US" dirty="0">
                <a:solidFill>
                  <a:srgbClr val="000000"/>
                </a:solidFill>
                <a:latin typeface="Times New Roman" panose="02020603050405020304" pitchFamily="18" charset="0"/>
              </a:rPr>
              <a:t>Math score:</a:t>
            </a:r>
          </a:p>
          <a:p>
            <a:r>
              <a:rPr lang="en-US" dirty="0">
                <a:solidFill>
                  <a:srgbClr val="000000"/>
                </a:solidFill>
                <a:latin typeface="Times New Roman" panose="02020603050405020304" pitchFamily="18" charset="0"/>
              </a:rPr>
              <a:t>D1:</a:t>
            </a:r>
          </a:p>
          <a:p>
            <a:r>
              <a:rPr lang="en-US" dirty="0">
                <a:solidFill>
                  <a:srgbClr val="000000"/>
                </a:solidFill>
                <a:latin typeface="Times New Roman" panose="02020603050405020304" pitchFamily="18" charset="0"/>
              </a:rPr>
              <a:t>D2:</a:t>
            </a:r>
          </a:p>
          <a:p>
            <a:r>
              <a:rPr lang="en-US" dirty="0">
                <a:solidFill>
                  <a:srgbClr val="000000"/>
                </a:solidFill>
                <a:latin typeface="Times New Roman" panose="02020603050405020304" pitchFamily="18" charset="0"/>
              </a:rPr>
              <a:t>D3:</a:t>
            </a:r>
          </a:p>
          <a:p>
            <a:r>
              <a:rPr lang="en-US" dirty="0">
                <a:solidFill>
                  <a:srgbClr val="000000"/>
                </a:solidFill>
                <a:latin typeface="Times New Roman" panose="02020603050405020304" pitchFamily="18" charset="0"/>
              </a:rPr>
              <a:t>Science score:</a:t>
            </a:r>
          </a:p>
          <a:p>
            <a:r>
              <a:rPr lang="en-US" dirty="0">
                <a:solidFill>
                  <a:srgbClr val="000000"/>
                </a:solidFill>
                <a:latin typeface="Times New Roman" panose="02020603050405020304" pitchFamily="18" charset="0"/>
              </a:rPr>
              <a:t>D1:</a:t>
            </a:r>
          </a:p>
          <a:p>
            <a:r>
              <a:rPr lang="en-US" dirty="0">
                <a:solidFill>
                  <a:srgbClr val="000000"/>
                </a:solidFill>
                <a:latin typeface="Times New Roman" panose="02020603050405020304" pitchFamily="18" charset="0"/>
              </a:rPr>
              <a:t>D2:</a:t>
            </a:r>
          </a:p>
          <a:p>
            <a:r>
              <a:rPr lang="en-US" dirty="0">
                <a:solidFill>
                  <a:srgbClr val="000000"/>
                </a:solidFill>
                <a:latin typeface="Times New Roman" panose="02020603050405020304" pitchFamily="18" charset="0"/>
              </a:rPr>
              <a:t>D3:</a:t>
            </a:r>
          </a:p>
          <a:p>
            <a:r>
              <a:rPr lang="en-US" dirty="0">
                <a:solidFill>
                  <a:srgbClr val="000000"/>
                </a:solidFill>
                <a:latin typeface="Times New Roman" panose="02020603050405020304" pitchFamily="18" charset="0"/>
              </a:rPr>
              <a:t>Social Studies score:</a:t>
            </a:r>
          </a:p>
          <a:p>
            <a:r>
              <a:rPr lang="en-US" dirty="0">
                <a:solidFill>
                  <a:srgbClr val="000000"/>
                </a:solidFill>
                <a:latin typeface="Times New Roman" panose="02020603050405020304" pitchFamily="18" charset="0"/>
              </a:rPr>
              <a:t>D1:</a:t>
            </a:r>
          </a:p>
          <a:p>
            <a:r>
              <a:rPr lang="en-US" dirty="0">
                <a:solidFill>
                  <a:srgbClr val="000000"/>
                </a:solidFill>
                <a:latin typeface="Times New Roman" panose="02020603050405020304" pitchFamily="18" charset="0"/>
              </a:rPr>
              <a:t>D2:</a:t>
            </a:r>
          </a:p>
          <a:p>
            <a:r>
              <a:rPr lang="en-US" dirty="0">
                <a:solidFill>
                  <a:srgbClr val="000000"/>
                </a:solidFill>
                <a:latin typeface="Times New Roman" panose="02020603050405020304" pitchFamily="18" charset="0"/>
              </a:rPr>
              <a:t>D3:</a:t>
            </a:r>
          </a:p>
          <a:p>
            <a:r>
              <a:rPr lang="en-US" dirty="0">
                <a:solidFill>
                  <a:srgbClr val="000000"/>
                </a:solidFill>
                <a:latin typeface="Times New Roman" panose="02020603050405020304" pitchFamily="18" charset="0"/>
              </a:rPr>
              <a:t>World Language score:</a:t>
            </a:r>
          </a:p>
          <a:p>
            <a:r>
              <a:rPr lang="en-US" dirty="0">
                <a:solidFill>
                  <a:srgbClr val="000000"/>
                </a:solidFill>
                <a:latin typeface="Times New Roman" panose="02020603050405020304" pitchFamily="18" charset="0"/>
              </a:rPr>
              <a:t>Notes:</a:t>
            </a:r>
          </a:p>
          <a:p>
            <a:r>
              <a:rPr lang="en-US" dirty="0">
                <a:solidFill>
                  <a:srgbClr val="000000"/>
                </a:solidFill>
                <a:latin typeface="Times New Roman" panose="02020603050405020304" pitchFamily="18" charset="0"/>
              </a:rPr>
              <a:t>Objectives:</a:t>
            </a:r>
            <a:endParaRPr lang="en-US"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786201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13210" y="711498"/>
            <a:ext cx="9079264" cy="5262979"/>
          </a:xfrm>
          <a:prstGeom prst="rect">
            <a:avLst/>
          </a:prstGeom>
        </p:spPr>
        <p:txBody>
          <a:bodyPr wrap="square">
            <a:spAutoFit/>
          </a:bodyPr>
          <a:lstStyle/>
          <a:p>
            <a:pPr fontAlgn="base"/>
            <a:endParaRPr lang="en-US" sz="1600" dirty="0">
              <a:solidFill>
                <a:srgbClr val="000000"/>
              </a:solidFill>
              <a:latin typeface="Calibri" panose="020F0502020204030204" pitchFamily="34" charset="0"/>
            </a:endParaRPr>
          </a:p>
          <a:p>
            <a:pPr fontAlgn="base"/>
            <a:endParaRPr lang="en-US" sz="1600" dirty="0">
              <a:solidFill>
                <a:srgbClr val="000000"/>
              </a:solidFill>
              <a:latin typeface="Calibri" panose="020F0502020204030204" pitchFamily="34" charset="0"/>
            </a:endParaRPr>
          </a:p>
          <a:p>
            <a:pPr fontAlgn="base"/>
            <a:r>
              <a:rPr lang="en-US" sz="1600" dirty="0">
                <a:solidFill>
                  <a:srgbClr val="000000"/>
                </a:solidFill>
                <a:latin typeface="Calibri" panose="020F0502020204030204" pitchFamily="34" charset="0"/>
              </a:rPr>
              <a:t>Student A- Tommy </a:t>
            </a:r>
            <a:endParaRPr lang="en-US" sz="1600" dirty="0">
              <a:solidFill>
                <a:srgbClr val="000000"/>
              </a:solidFill>
              <a:latin typeface="Segoe UI" panose="020B0502040204020203" pitchFamily="34" charset="0"/>
            </a:endParaRPr>
          </a:p>
          <a:p>
            <a:pPr fontAlgn="base"/>
            <a:r>
              <a:rPr lang="en-US" sz="1600" dirty="0">
                <a:solidFill>
                  <a:srgbClr val="000000"/>
                </a:solidFill>
                <a:latin typeface="Calibri" panose="020F0502020204030204" pitchFamily="34" charset="0"/>
              </a:rPr>
              <a:t>ELA- 50 D1- Reading level 2 grade levels below (fluency and comprehension) D2- Writing in complete sentences </a:t>
            </a:r>
            <a:endParaRPr lang="en-US" sz="1600" dirty="0">
              <a:solidFill>
                <a:srgbClr val="000000"/>
              </a:solidFill>
              <a:latin typeface="Segoe UI" panose="020B0502040204020203" pitchFamily="34" charset="0"/>
            </a:endParaRPr>
          </a:p>
          <a:p>
            <a:pPr fontAlgn="base"/>
            <a:r>
              <a:rPr lang="en-US" sz="1600" dirty="0">
                <a:solidFill>
                  <a:srgbClr val="000000"/>
                </a:solidFill>
                <a:latin typeface="Calibri" panose="020F0502020204030204" pitchFamily="34" charset="0"/>
              </a:rPr>
              <a:t>Math- 50 D1- fractions D2- decimalsD3- word problem  </a:t>
            </a:r>
            <a:endParaRPr lang="en-US" sz="1600" dirty="0">
              <a:solidFill>
                <a:srgbClr val="000000"/>
              </a:solidFill>
              <a:latin typeface="Segoe UI" panose="020B0502040204020203" pitchFamily="34" charset="0"/>
            </a:endParaRPr>
          </a:p>
          <a:p>
            <a:pPr fontAlgn="base"/>
            <a:r>
              <a:rPr lang="en-US" sz="1600" dirty="0">
                <a:solidFill>
                  <a:srgbClr val="000000"/>
                </a:solidFill>
                <a:latin typeface="Calibri" panose="020F0502020204030204" pitchFamily="34" charset="0"/>
              </a:rPr>
              <a:t>Social Studies- 65 </a:t>
            </a:r>
            <a:endParaRPr lang="en-US" sz="1600" dirty="0">
              <a:solidFill>
                <a:srgbClr val="000000"/>
              </a:solidFill>
              <a:latin typeface="Segoe UI" panose="020B0502040204020203" pitchFamily="34" charset="0"/>
            </a:endParaRPr>
          </a:p>
          <a:p>
            <a:pPr fontAlgn="base"/>
            <a:r>
              <a:rPr lang="en-US" sz="1600" dirty="0">
                <a:solidFill>
                  <a:srgbClr val="000000"/>
                </a:solidFill>
                <a:latin typeface="Calibri" panose="020F0502020204030204" pitchFamily="34" charset="0"/>
              </a:rPr>
              <a:t>Science- 67 </a:t>
            </a:r>
            <a:endParaRPr lang="en-US" sz="1600" dirty="0">
              <a:solidFill>
                <a:srgbClr val="000000"/>
              </a:solidFill>
              <a:latin typeface="Segoe UI" panose="020B0502040204020203" pitchFamily="34" charset="0"/>
            </a:endParaRPr>
          </a:p>
          <a:p>
            <a:pPr fontAlgn="base"/>
            <a:r>
              <a:rPr lang="en-US" sz="1600" dirty="0">
                <a:solidFill>
                  <a:srgbClr val="000000"/>
                </a:solidFill>
                <a:latin typeface="Calibri" panose="020F0502020204030204" pitchFamily="34" charset="0"/>
              </a:rPr>
              <a:t>World Language- exempt </a:t>
            </a:r>
            <a:endParaRPr lang="en-US" sz="1600" dirty="0">
              <a:solidFill>
                <a:srgbClr val="000000"/>
              </a:solidFill>
              <a:latin typeface="Segoe UI" panose="020B0502040204020203" pitchFamily="34" charset="0"/>
            </a:endParaRPr>
          </a:p>
          <a:p>
            <a:pPr fontAlgn="base"/>
            <a:r>
              <a:rPr lang="en-US" sz="1600" dirty="0">
                <a:solidFill>
                  <a:srgbClr val="000000"/>
                </a:solidFill>
                <a:latin typeface="Calibri" panose="020F0502020204030204" pitchFamily="34" charset="0"/>
              </a:rPr>
              <a:t> </a:t>
            </a:r>
            <a:endParaRPr lang="en-US" sz="1600" dirty="0">
              <a:solidFill>
                <a:srgbClr val="000000"/>
              </a:solidFill>
              <a:latin typeface="Segoe UI" panose="020B0502040204020203" pitchFamily="34" charset="0"/>
            </a:endParaRPr>
          </a:p>
          <a:p>
            <a:pPr fontAlgn="base"/>
            <a:r>
              <a:rPr lang="en-US" sz="1600" dirty="0">
                <a:solidFill>
                  <a:srgbClr val="000000"/>
                </a:solidFill>
                <a:latin typeface="Calibri" panose="020F0502020204030204" pitchFamily="34" charset="0"/>
              </a:rPr>
              <a:t>Tommy has trouble being organized. He also has trouble paying attention for extended periods. He does not like to do long extended projects. </a:t>
            </a:r>
            <a:endParaRPr lang="en-US" sz="1600" dirty="0">
              <a:solidFill>
                <a:srgbClr val="000000"/>
              </a:solidFill>
              <a:latin typeface="Segoe UI" panose="020B0502040204020203" pitchFamily="34" charset="0"/>
            </a:endParaRPr>
          </a:p>
          <a:p>
            <a:pPr fontAlgn="base"/>
            <a:r>
              <a:rPr lang="en-US" sz="1600" dirty="0">
                <a:solidFill>
                  <a:srgbClr val="000000"/>
                </a:solidFill>
                <a:latin typeface="Calibri" panose="020F0502020204030204" pitchFamily="34" charset="0"/>
              </a:rPr>
              <a:t> </a:t>
            </a:r>
            <a:endParaRPr lang="en-US" sz="1600" dirty="0">
              <a:solidFill>
                <a:srgbClr val="000000"/>
              </a:solidFill>
              <a:latin typeface="Segoe UI" panose="020B0502040204020203" pitchFamily="34" charset="0"/>
            </a:endParaRPr>
          </a:p>
          <a:p>
            <a:pPr fontAlgn="base"/>
            <a:r>
              <a:rPr lang="en-US" sz="1600" dirty="0">
                <a:solidFill>
                  <a:srgbClr val="000000"/>
                </a:solidFill>
                <a:latin typeface="Calibri" panose="020F0502020204030204" pitchFamily="34" charset="0"/>
              </a:rPr>
              <a:t> </a:t>
            </a:r>
            <a:endParaRPr lang="en-US" sz="1600" dirty="0">
              <a:solidFill>
                <a:srgbClr val="000000"/>
              </a:solidFill>
              <a:latin typeface="Segoe UI" panose="020B0502040204020203" pitchFamily="34" charset="0"/>
            </a:endParaRPr>
          </a:p>
          <a:p>
            <a:pPr fontAlgn="base"/>
            <a:r>
              <a:rPr lang="en-US" sz="1600" dirty="0">
                <a:solidFill>
                  <a:srgbClr val="000000"/>
                </a:solidFill>
                <a:latin typeface="Calibri" panose="020F0502020204030204" pitchFamily="34" charset="0"/>
              </a:rPr>
              <a:t>Objectives: Have Tommy read at current grade level he is scoring at fluently and try to improve that score. Have him read an appropriate short story for his reading level, answer comprehensive questions correctly.  Have him read an appropriate article of his choice topic, and write a complete summary about it. </a:t>
            </a:r>
            <a:endParaRPr lang="en-US" sz="1600" dirty="0">
              <a:solidFill>
                <a:srgbClr val="000000"/>
              </a:solidFill>
              <a:latin typeface="Segoe UI" panose="020B0502040204020203" pitchFamily="34" charset="0"/>
            </a:endParaRPr>
          </a:p>
          <a:p>
            <a:pPr fontAlgn="base"/>
            <a:r>
              <a:rPr lang="en-US" sz="1600" dirty="0">
                <a:solidFill>
                  <a:srgbClr val="000000"/>
                </a:solidFill>
                <a:latin typeface="Calibri" panose="020F0502020204030204" pitchFamily="34" charset="0"/>
              </a:rPr>
              <a:t>Tommy will take a fraction and decimal pre-test and post-test, and increase his decimal and fraction competency by 50%. Tommy will be able to correctly answer a word problem using decimal and fraction operations. He will also create word problems with easier operations in them. </a:t>
            </a:r>
            <a:endParaRPr lang="en-US" sz="1600" dirty="0">
              <a:solidFill>
                <a:srgbClr val="000000"/>
              </a:solidFill>
              <a:latin typeface="Segoe UI" panose="020B0502040204020203" pitchFamily="34" charset="0"/>
            </a:endParaRPr>
          </a:p>
          <a:p>
            <a:pPr fontAlgn="base"/>
            <a:r>
              <a:rPr lang="en-US" sz="1600" dirty="0">
                <a:solidFill>
                  <a:srgbClr val="000000"/>
                </a:solidFill>
                <a:latin typeface="Calibri" panose="020F0502020204030204" pitchFamily="34" charset="0"/>
              </a:rPr>
              <a:t> Tommy will work on organization skills that will be helpful to him in high school.</a:t>
            </a:r>
            <a:endParaRPr lang="en-US" sz="16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169344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Scheduling</a:t>
            </a:r>
          </a:p>
        </p:txBody>
      </p:sp>
      <p:sp>
        <p:nvSpPr>
          <p:cNvPr id="3" name="Text Placeholder 2"/>
          <p:cNvSpPr>
            <a:spLocks noGrp="1"/>
          </p:cNvSpPr>
          <p:nvPr>
            <p:ph idx="1"/>
          </p:nvPr>
        </p:nvSpPr>
        <p:spPr/>
        <p:txBody>
          <a:bodyPr/>
          <a:lstStyle/>
          <a:p>
            <a:r>
              <a:rPr lang="en-US" dirty="0"/>
              <a:t>As the students participation was confirmed, we talked to their former teachers regarding the deficits and what areas we should work on. </a:t>
            </a:r>
          </a:p>
          <a:p>
            <a:r>
              <a:rPr lang="en-US" dirty="0"/>
              <a:t>Social studies agreed that we should pre-teach Global as that is a tough subject for many of the students coming into grade 9.</a:t>
            </a:r>
          </a:p>
          <a:p>
            <a:r>
              <a:rPr lang="en-US" dirty="0"/>
              <a:t> As we looked at math deficits, it was decided to separate the group into three sections by ability.</a:t>
            </a:r>
          </a:p>
          <a:p>
            <a:r>
              <a:rPr lang="en-US" dirty="0"/>
              <a:t>ELA deficits were handled individually</a:t>
            </a:r>
          </a:p>
          <a:p>
            <a:r>
              <a:rPr lang="en-US" dirty="0"/>
              <a:t>Most students did fairly well in science, it was homework completion that was the problem</a:t>
            </a:r>
          </a:p>
        </p:txBody>
      </p:sp>
    </p:spTree>
    <p:extLst>
      <p:ext uri="{BB962C8B-B14F-4D97-AF65-F5344CB8AC3E}">
        <p14:creationId xmlns:p14="http://schemas.microsoft.com/office/powerpoint/2010/main" val="3213583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additions</a:t>
            </a:r>
          </a:p>
        </p:txBody>
      </p:sp>
      <p:sp>
        <p:nvSpPr>
          <p:cNvPr id="3" name="Content Placeholder 2"/>
          <p:cNvSpPr>
            <a:spLocks noGrp="1"/>
          </p:cNvSpPr>
          <p:nvPr>
            <p:ph idx="1"/>
          </p:nvPr>
        </p:nvSpPr>
        <p:spPr/>
        <p:txBody>
          <a:bodyPr/>
          <a:lstStyle/>
          <a:p>
            <a:r>
              <a:rPr lang="en-US" dirty="0"/>
              <a:t>Career project</a:t>
            </a:r>
          </a:p>
          <a:p>
            <a:r>
              <a:rPr lang="en-US" dirty="0"/>
              <a:t>Budgeting</a:t>
            </a:r>
          </a:p>
          <a:p>
            <a:r>
              <a:rPr lang="en-US" dirty="0"/>
              <a:t>Reading</a:t>
            </a:r>
          </a:p>
          <a:p>
            <a:r>
              <a:rPr lang="en-US" dirty="0"/>
              <a:t>Proofreading/editing</a:t>
            </a:r>
          </a:p>
          <a:p>
            <a:r>
              <a:rPr lang="en-US" dirty="0"/>
              <a:t>Calculator Use</a:t>
            </a:r>
          </a:p>
          <a:p>
            <a:endParaRPr lang="en-US" dirty="0"/>
          </a:p>
        </p:txBody>
      </p:sp>
    </p:spTree>
    <p:extLst>
      <p:ext uri="{BB962C8B-B14F-4D97-AF65-F5344CB8AC3E}">
        <p14:creationId xmlns:p14="http://schemas.microsoft.com/office/powerpoint/2010/main" val="1672920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Scheduling</a:t>
            </a:r>
          </a:p>
        </p:txBody>
      </p:sp>
      <p:sp>
        <p:nvSpPr>
          <p:cNvPr id="3" name="Content Placeholder 2"/>
          <p:cNvSpPr>
            <a:spLocks noGrp="1"/>
          </p:cNvSpPr>
          <p:nvPr>
            <p:ph idx="1"/>
          </p:nvPr>
        </p:nvSpPr>
        <p:spPr/>
        <p:txBody>
          <a:bodyPr/>
          <a:lstStyle/>
          <a:p>
            <a:r>
              <a:rPr lang="en-US" dirty="0"/>
              <a:t>Teachers were assigned a mentor group</a:t>
            </a:r>
          </a:p>
          <a:p>
            <a:r>
              <a:rPr lang="en-US" dirty="0"/>
              <a:t>Grouping of “mass classes” was determined by ability and personality</a:t>
            </a:r>
          </a:p>
          <a:p>
            <a:r>
              <a:rPr lang="en-US" dirty="0"/>
              <a:t>Mass classes were scheduled first, then small group and individual classes</a:t>
            </a:r>
          </a:p>
          <a:p>
            <a:r>
              <a:rPr lang="en-US" dirty="0"/>
              <a:t>10 minute module blocks were used so students could be blocked into 10, 20 or 30 minute sections.</a:t>
            </a:r>
          </a:p>
        </p:txBody>
      </p:sp>
    </p:spTree>
    <p:extLst>
      <p:ext uri="{BB962C8B-B14F-4D97-AF65-F5344CB8AC3E}">
        <p14:creationId xmlns:p14="http://schemas.microsoft.com/office/powerpoint/2010/main" val="1254193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9931" y="2094135"/>
            <a:ext cx="11251680" cy="2056362"/>
          </a:xfrm>
          <a:prstGeom prst="rect">
            <a:avLst/>
          </a:prstGeom>
        </p:spPr>
      </p:pic>
    </p:spTree>
    <p:extLst>
      <p:ext uri="{BB962C8B-B14F-4D97-AF65-F5344CB8AC3E}">
        <p14:creationId xmlns:p14="http://schemas.microsoft.com/office/powerpoint/2010/main" val="2419405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8406" y="83237"/>
            <a:ext cx="11546493" cy="6792777"/>
          </a:xfrm>
          <a:prstGeom prst="rect">
            <a:avLst/>
          </a:prstGeom>
        </p:spPr>
      </p:pic>
    </p:spTree>
    <p:extLst>
      <p:ext uri="{BB962C8B-B14F-4D97-AF65-F5344CB8AC3E}">
        <p14:creationId xmlns:p14="http://schemas.microsoft.com/office/powerpoint/2010/main" val="4093771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Teamwork</a:t>
            </a:r>
          </a:p>
        </p:txBody>
      </p:sp>
      <p:sp>
        <p:nvSpPr>
          <p:cNvPr id="3" name="Text Placeholder 2"/>
          <p:cNvSpPr>
            <a:spLocks noGrp="1"/>
          </p:cNvSpPr>
          <p:nvPr>
            <p:ph type="body" sz="half" idx="2"/>
          </p:nvPr>
        </p:nvSpPr>
        <p:spPr/>
        <p:txBody>
          <a:bodyPr/>
          <a:lstStyle/>
          <a:p>
            <a:r>
              <a:rPr lang="en-US" dirty="0"/>
              <a:t>On a daily basis the team would reflect after the students went home to be able to adjust scheduling and/or instruction. The team would also address personal issues of students with administration so as to make sure the lines of communication remained open. </a:t>
            </a:r>
          </a:p>
          <a:p>
            <a:r>
              <a:rPr lang="en-US" dirty="0"/>
              <a:t>No students were in need of administrative disciplinary action for the 3 week period.</a:t>
            </a:r>
          </a:p>
        </p:txBody>
      </p:sp>
    </p:spTree>
    <p:extLst>
      <p:ext uri="{BB962C8B-B14F-4D97-AF65-F5344CB8AC3E}">
        <p14:creationId xmlns:p14="http://schemas.microsoft.com/office/powerpoint/2010/main" val="1160049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Text Placeholder 2"/>
          <p:cNvSpPr>
            <a:spLocks noGrp="1"/>
          </p:cNvSpPr>
          <p:nvPr>
            <p:ph type="body" sz="half" idx="2"/>
          </p:nvPr>
        </p:nvSpPr>
        <p:spPr/>
        <p:txBody>
          <a:bodyPr/>
          <a:lstStyle/>
          <a:p>
            <a:r>
              <a:rPr lang="en-US" dirty="0"/>
              <a:t>A series of 7 questions were asked of the students who were in summer school the last week of the program. </a:t>
            </a:r>
          </a:p>
        </p:txBody>
      </p:sp>
    </p:spTree>
    <p:extLst>
      <p:ext uri="{BB962C8B-B14F-4D97-AF65-F5344CB8AC3E}">
        <p14:creationId xmlns:p14="http://schemas.microsoft.com/office/powerpoint/2010/main" val="2677717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a:t>
            </a:r>
          </a:p>
        </p:txBody>
      </p:sp>
      <p:sp>
        <p:nvSpPr>
          <p:cNvPr id="3" name="Content Placeholder 2"/>
          <p:cNvSpPr>
            <a:spLocks noGrp="1"/>
          </p:cNvSpPr>
          <p:nvPr>
            <p:ph idx="1"/>
          </p:nvPr>
        </p:nvSpPr>
        <p:spPr/>
        <p:txBody>
          <a:bodyPr/>
          <a:lstStyle/>
          <a:p>
            <a:r>
              <a:rPr lang="en-US" dirty="0"/>
              <a:t>Dr. Kimberly Higgins</a:t>
            </a:r>
          </a:p>
          <a:p>
            <a:r>
              <a:rPr lang="en-US" dirty="0"/>
              <a:t>Ms. Debra </a:t>
            </a:r>
            <a:r>
              <a:rPr lang="en-US" dirty="0" err="1"/>
              <a:t>Pidsadnick</a:t>
            </a:r>
            <a:endParaRPr lang="en-US" dirty="0"/>
          </a:p>
          <a:p>
            <a:r>
              <a:rPr lang="en-US" dirty="0"/>
              <a:t>Mr. Dan Souder</a:t>
            </a:r>
          </a:p>
          <a:p>
            <a:r>
              <a:rPr lang="en-US" dirty="0"/>
              <a:t>Mrs. </a:t>
            </a:r>
            <a:r>
              <a:rPr lang="en-US"/>
              <a:t>Sarah Wood</a:t>
            </a:r>
          </a:p>
        </p:txBody>
      </p:sp>
    </p:spTree>
    <p:extLst>
      <p:ext uri="{BB962C8B-B14F-4D97-AF65-F5344CB8AC3E}">
        <p14:creationId xmlns:p14="http://schemas.microsoft.com/office/powerpoint/2010/main" val="1155992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814429"/>
            <a:ext cx="12061896" cy="2422772"/>
          </a:xfrm>
          <a:prstGeom prst="rect">
            <a:avLst/>
          </a:prstGeom>
        </p:spPr>
      </p:pic>
    </p:spTree>
    <p:extLst>
      <p:ext uri="{BB962C8B-B14F-4D97-AF65-F5344CB8AC3E}">
        <p14:creationId xmlns:p14="http://schemas.microsoft.com/office/powerpoint/2010/main" val="2164926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many times have you attended summer school in Middle School?</a:t>
            </a:r>
          </a:p>
        </p:txBody>
      </p:sp>
      <p:graphicFrame>
        <p:nvGraphicFramePr>
          <p:cNvPr id="4" name="Chart 3"/>
          <p:cNvGraphicFramePr>
            <a:graphicFrameLocks/>
          </p:cNvGraphicFramePr>
          <p:nvPr>
            <p:extLst>
              <p:ext uri="{D42A27DB-BD31-4B8C-83A1-F6EECF244321}">
                <p14:modId xmlns:p14="http://schemas.microsoft.com/office/powerpoint/2010/main" val="2297962090"/>
              </p:ext>
            </p:extLst>
          </p:nvPr>
        </p:nvGraphicFramePr>
        <p:xfrm>
          <a:off x="1764064" y="3335941"/>
          <a:ext cx="7768353" cy="28382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1206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Did you like the new Summer School Format?</a:t>
            </a:r>
          </a:p>
        </p:txBody>
      </p:sp>
      <p:sp>
        <p:nvSpPr>
          <p:cNvPr id="3" name="Text Placeholder 2"/>
          <p:cNvSpPr>
            <a:spLocks noGrp="1"/>
          </p:cNvSpPr>
          <p:nvPr>
            <p:ph type="body" sz="half" idx="2"/>
          </p:nvPr>
        </p:nvSpPr>
        <p:spPr/>
        <p:txBody>
          <a:bodyPr>
            <a:normAutofit/>
          </a:bodyPr>
          <a:lstStyle/>
          <a:p>
            <a:r>
              <a:rPr lang="en-US" sz="4400" dirty="0"/>
              <a:t>All 15 students said YES!</a:t>
            </a:r>
          </a:p>
        </p:txBody>
      </p:sp>
    </p:spTree>
    <p:extLst>
      <p:ext uri="{BB962C8B-B14F-4D97-AF65-F5344CB8AC3E}">
        <p14:creationId xmlns:p14="http://schemas.microsoft.com/office/powerpoint/2010/main" val="4025578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did you like the new format?</a:t>
            </a:r>
          </a:p>
        </p:txBody>
      </p:sp>
      <p:sp>
        <p:nvSpPr>
          <p:cNvPr id="3" name="Content Placeholder 2"/>
          <p:cNvSpPr>
            <a:spLocks noGrp="1"/>
          </p:cNvSpPr>
          <p:nvPr>
            <p:ph idx="1"/>
          </p:nvPr>
        </p:nvSpPr>
        <p:spPr/>
        <p:txBody>
          <a:bodyPr/>
          <a:lstStyle/>
          <a:p>
            <a:r>
              <a:rPr lang="en-US" dirty="0"/>
              <a:t>Day goes faster</a:t>
            </a:r>
          </a:p>
          <a:p>
            <a:r>
              <a:rPr lang="en-US" dirty="0"/>
              <a:t>More worktime, less instruction</a:t>
            </a:r>
          </a:p>
          <a:p>
            <a:r>
              <a:rPr lang="en-US" dirty="0"/>
              <a:t>More separation from peers</a:t>
            </a:r>
          </a:p>
          <a:p>
            <a:r>
              <a:rPr lang="en-US" dirty="0"/>
              <a:t>Move around and don’t have to sit for 45 minutes</a:t>
            </a:r>
          </a:p>
          <a:p>
            <a:r>
              <a:rPr lang="en-US" dirty="0"/>
              <a:t>Shorter time and smaller groups</a:t>
            </a:r>
          </a:p>
          <a:p>
            <a:r>
              <a:rPr lang="en-US" dirty="0"/>
              <a:t>More hands-on </a:t>
            </a:r>
          </a:p>
          <a:p>
            <a:r>
              <a:rPr lang="en-US" dirty="0"/>
              <a:t>Move more</a:t>
            </a:r>
          </a:p>
        </p:txBody>
      </p:sp>
    </p:spTree>
    <p:extLst>
      <p:ext uri="{BB962C8B-B14F-4D97-AF65-F5344CB8AC3E}">
        <p14:creationId xmlns:p14="http://schemas.microsoft.com/office/powerpoint/2010/main" val="3910904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076" y="744467"/>
            <a:ext cx="8761413" cy="1375646"/>
          </a:xfrm>
        </p:spPr>
        <p:txBody>
          <a:bodyPr/>
          <a:lstStyle/>
          <a:p>
            <a:r>
              <a:rPr lang="en-US" dirty="0"/>
              <a:t>Would you rather do summer school online?</a:t>
            </a:r>
            <a:br>
              <a:rPr lang="en-US" dirty="0"/>
            </a:br>
            <a:endParaRPr lang="en-US" dirty="0"/>
          </a:p>
        </p:txBody>
      </p:sp>
      <p:sp>
        <p:nvSpPr>
          <p:cNvPr id="3" name="Content Placeholder 2"/>
          <p:cNvSpPr>
            <a:spLocks noGrp="1"/>
          </p:cNvSpPr>
          <p:nvPr>
            <p:ph idx="1"/>
          </p:nvPr>
        </p:nvSpPr>
        <p:spPr/>
        <p:txBody>
          <a:bodyPr/>
          <a:lstStyle/>
          <a:p>
            <a:r>
              <a:rPr lang="en-US" dirty="0"/>
              <a:t>Six students said,  “Yes” (one of those did admit they probably wouldn’t get things done though)</a:t>
            </a:r>
          </a:p>
          <a:p>
            <a:r>
              <a:rPr lang="en-US" dirty="0"/>
              <a:t>9 students said, “no” due to lack of accountability, no </a:t>
            </a:r>
            <a:r>
              <a:rPr lang="en-US" dirty="0" err="1"/>
              <a:t>wifi</a:t>
            </a:r>
            <a:r>
              <a:rPr lang="en-US" dirty="0"/>
              <a:t>, and the fact that they like face- to- face instruction</a:t>
            </a:r>
          </a:p>
        </p:txBody>
      </p:sp>
    </p:spTree>
    <p:extLst>
      <p:ext uri="{BB962C8B-B14F-4D97-AF65-F5344CB8AC3E}">
        <p14:creationId xmlns:p14="http://schemas.microsoft.com/office/powerpoint/2010/main" val="1425729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could you have avoided having to come to summer school?</a:t>
            </a:r>
          </a:p>
        </p:txBody>
      </p:sp>
      <p:sp>
        <p:nvSpPr>
          <p:cNvPr id="3" name="Content Placeholder 2"/>
          <p:cNvSpPr>
            <a:spLocks noGrp="1"/>
          </p:cNvSpPr>
          <p:nvPr>
            <p:ph idx="1"/>
          </p:nvPr>
        </p:nvSpPr>
        <p:spPr/>
        <p:txBody>
          <a:bodyPr/>
          <a:lstStyle/>
          <a:p>
            <a:r>
              <a:rPr lang="en-US" dirty="0"/>
              <a:t>Do homework</a:t>
            </a:r>
          </a:p>
          <a:p>
            <a:r>
              <a:rPr lang="en-US" dirty="0"/>
              <a:t>Better attendance</a:t>
            </a:r>
          </a:p>
          <a:p>
            <a:r>
              <a:rPr lang="en-US" dirty="0"/>
              <a:t>Caring more about school </a:t>
            </a:r>
          </a:p>
          <a:p>
            <a:r>
              <a:rPr lang="en-US" dirty="0"/>
              <a:t>Being in class (and not in office)</a:t>
            </a:r>
          </a:p>
          <a:p>
            <a:r>
              <a:rPr lang="en-US" dirty="0"/>
              <a:t>Participating</a:t>
            </a:r>
          </a:p>
          <a:p>
            <a:r>
              <a:rPr lang="en-US" dirty="0"/>
              <a:t>Studying for tests</a:t>
            </a:r>
          </a:p>
        </p:txBody>
      </p:sp>
    </p:spTree>
    <p:extLst>
      <p:ext uri="{BB962C8B-B14F-4D97-AF65-F5344CB8AC3E}">
        <p14:creationId xmlns:p14="http://schemas.microsoft.com/office/powerpoint/2010/main" val="3219497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Did summer school give you any help for starting 9</a:t>
            </a:r>
            <a:r>
              <a:rPr lang="en-US" baseline="30000" dirty="0"/>
              <a:t>th</a:t>
            </a:r>
            <a:r>
              <a:rPr lang="en-US" dirty="0"/>
              <a:t> grade?</a:t>
            </a:r>
          </a:p>
        </p:txBody>
      </p:sp>
      <p:sp>
        <p:nvSpPr>
          <p:cNvPr id="3" name="Content Placeholder 2"/>
          <p:cNvSpPr>
            <a:spLocks noGrp="1"/>
          </p:cNvSpPr>
          <p:nvPr>
            <p:ph idx="1"/>
          </p:nvPr>
        </p:nvSpPr>
        <p:spPr/>
        <p:txBody>
          <a:bodyPr/>
          <a:lstStyle/>
          <a:p>
            <a:r>
              <a:rPr lang="en-US" dirty="0"/>
              <a:t>Every students answered, “yes”</a:t>
            </a:r>
          </a:p>
          <a:p>
            <a:r>
              <a:rPr lang="en-US" dirty="0"/>
              <a:t>Pre-teaching Global and Math were key</a:t>
            </a:r>
          </a:p>
          <a:p>
            <a:r>
              <a:rPr lang="en-US" dirty="0"/>
              <a:t>Being able to tour and be in the HS building also helped</a:t>
            </a:r>
          </a:p>
        </p:txBody>
      </p:sp>
    </p:spTree>
    <p:extLst>
      <p:ext uri="{BB962C8B-B14F-4D97-AF65-F5344CB8AC3E}">
        <p14:creationId xmlns:p14="http://schemas.microsoft.com/office/powerpoint/2010/main" val="2406925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goals do you have for yourself next year?</a:t>
            </a:r>
          </a:p>
        </p:txBody>
      </p:sp>
      <p:sp>
        <p:nvSpPr>
          <p:cNvPr id="3" name="Content Placeholder 2"/>
          <p:cNvSpPr>
            <a:spLocks noGrp="1"/>
          </p:cNvSpPr>
          <p:nvPr>
            <p:ph idx="1"/>
          </p:nvPr>
        </p:nvSpPr>
        <p:spPr/>
        <p:txBody>
          <a:bodyPr/>
          <a:lstStyle/>
          <a:p>
            <a:r>
              <a:rPr lang="en-US" dirty="0"/>
              <a:t>Pass</a:t>
            </a:r>
          </a:p>
          <a:p>
            <a:r>
              <a:rPr lang="en-US" dirty="0"/>
              <a:t>At least 70’s in all classes</a:t>
            </a:r>
          </a:p>
          <a:p>
            <a:r>
              <a:rPr lang="en-US" dirty="0"/>
              <a:t>Merit Role</a:t>
            </a:r>
          </a:p>
          <a:p>
            <a:r>
              <a:rPr lang="en-US" dirty="0"/>
              <a:t>Homework plan</a:t>
            </a:r>
          </a:p>
          <a:p>
            <a:r>
              <a:rPr lang="en-US" dirty="0"/>
              <a:t>Take advantage of help</a:t>
            </a:r>
          </a:p>
          <a:p>
            <a:r>
              <a:rPr lang="en-US" dirty="0"/>
              <a:t>Attendance</a:t>
            </a:r>
          </a:p>
          <a:p>
            <a:r>
              <a:rPr lang="en-US" dirty="0"/>
              <a:t>Pay attention in class</a:t>
            </a:r>
          </a:p>
        </p:txBody>
      </p:sp>
    </p:spTree>
    <p:extLst>
      <p:ext uri="{BB962C8B-B14F-4D97-AF65-F5344CB8AC3E}">
        <p14:creationId xmlns:p14="http://schemas.microsoft.com/office/powerpoint/2010/main" val="344527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month results</a:t>
            </a:r>
          </a:p>
        </p:txBody>
      </p:sp>
      <p:sp>
        <p:nvSpPr>
          <p:cNvPr id="3" name="Content Placeholder 2"/>
          <p:cNvSpPr>
            <a:spLocks noGrp="1"/>
          </p:cNvSpPr>
          <p:nvPr>
            <p:ph idx="1"/>
          </p:nvPr>
        </p:nvSpPr>
        <p:spPr/>
        <p:txBody>
          <a:bodyPr/>
          <a:lstStyle/>
          <a:p>
            <a:r>
              <a:rPr lang="en-US" dirty="0"/>
              <a:t>We purposefully tracked four of the summer students into their first 5 weeks of High School.</a:t>
            </a:r>
          </a:p>
          <a:p>
            <a:r>
              <a:rPr lang="en-US" dirty="0"/>
              <a:t>Of the four students chosen, two are regular education, and two are special education</a:t>
            </a:r>
          </a:p>
        </p:txBody>
      </p:sp>
    </p:spTree>
    <p:extLst>
      <p:ext uri="{BB962C8B-B14F-4D97-AF65-F5344CB8AC3E}">
        <p14:creationId xmlns:p14="http://schemas.microsoft.com/office/powerpoint/2010/main" val="806766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1- Julius</a:t>
            </a:r>
          </a:p>
        </p:txBody>
      </p:sp>
      <p:sp>
        <p:nvSpPr>
          <p:cNvPr id="3" name="Content Placeholder 2"/>
          <p:cNvSpPr>
            <a:spLocks noGrp="1"/>
          </p:cNvSpPr>
          <p:nvPr>
            <p:ph idx="1"/>
          </p:nvPr>
        </p:nvSpPr>
        <p:spPr/>
        <p:txBody>
          <a:bodyPr/>
          <a:lstStyle/>
          <a:p>
            <a:r>
              <a:rPr lang="en-US" dirty="0"/>
              <a:t>Julius is a regular education student</a:t>
            </a:r>
          </a:p>
          <a:p>
            <a:r>
              <a:rPr lang="en-US" dirty="0"/>
              <a:t>In 8</a:t>
            </a:r>
            <a:r>
              <a:rPr lang="en-US" baseline="30000" dirty="0"/>
              <a:t>th</a:t>
            </a:r>
            <a:r>
              <a:rPr lang="en-US" dirty="0"/>
              <a:t> grade, he failed math, science, and French</a:t>
            </a:r>
          </a:p>
          <a:p>
            <a:r>
              <a:rPr lang="en-US" dirty="0"/>
              <a:t>Passed ELA, but with a low grade</a:t>
            </a:r>
          </a:p>
          <a:p>
            <a:pPr marL="0" indent="0">
              <a:buNone/>
            </a:pPr>
            <a:r>
              <a:rPr lang="en-US" dirty="0"/>
              <a:t> </a:t>
            </a:r>
          </a:p>
        </p:txBody>
      </p:sp>
    </p:spTree>
    <p:extLst>
      <p:ext uri="{BB962C8B-B14F-4D97-AF65-F5344CB8AC3E}">
        <p14:creationId xmlns:p14="http://schemas.microsoft.com/office/powerpoint/2010/main" val="1504102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lstStyle/>
          <a:p>
            <a:r>
              <a:rPr lang="en-US" dirty="0"/>
              <a:t>Why we teach summer school</a:t>
            </a:r>
          </a:p>
          <a:p>
            <a:r>
              <a:rPr lang="en-US" dirty="0"/>
              <a:t>11 Month</a:t>
            </a:r>
          </a:p>
        </p:txBody>
      </p:sp>
    </p:spTree>
    <p:extLst>
      <p:ext uri="{BB962C8B-B14F-4D97-AF65-F5344CB8AC3E}">
        <p14:creationId xmlns:p14="http://schemas.microsoft.com/office/powerpoint/2010/main" val="86343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6999" y="857250"/>
            <a:ext cx="6858000" cy="5143500"/>
          </a:xfrm>
          <a:prstGeom prst="rect">
            <a:avLst/>
          </a:prstGeom>
        </p:spPr>
      </p:pic>
    </p:spTree>
    <p:extLst>
      <p:ext uri="{BB962C8B-B14F-4D97-AF65-F5344CB8AC3E}">
        <p14:creationId xmlns:p14="http://schemas.microsoft.com/office/powerpoint/2010/main" val="2290998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6999" y="857250"/>
            <a:ext cx="6858000" cy="5143500"/>
          </a:xfrm>
          <a:prstGeom prst="rect">
            <a:avLst/>
          </a:prstGeom>
        </p:spPr>
      </p:pic>
    </p:spTree>
    <p:extLst>
      <p:ext uri="{BB962C8B-B14F-4D97-AF65-F5344CB8AC3E}">
        <p14:creationId xmlns:p14="http://schemas.microsoft.com/office/powerpoint/2010/main" val="1421144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6999" y="857250"/>
            <a:ext cx="6858000" cy="5143500"/>
          </a:xfrm>
          <a:prstGeom prst="rect">
            <a:avLst/>
          </a:prstGeom>
        </p:spPr>
      </p:pic>
    </p:spTree>
    <p:extLst>
      <p:ext uri="{BB962C8B-B14F-4D97-AF65-F5344CB8AC3E}">
        <p14:creationId xmlns:p14="http://schemas.microsoft.com/office/powerpoint/2010/main" val="3659183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6999" y="857250"/>
            <a:ext cx="6858000" cy="5143500"/>
          </a:xfrm>
          <a:prstGeom prst="rect">
            <a:avLst/>
          </a:prstGeom>
        </p:spPr>
      </p:pic>
    </p:spTree>
    <p:extLst>
      <p:ext uri="{BB962C8B-B14F-4D97-AF65-F5344CB8AC3E}">
        <p14:creationId xmlns:p14="http://schemas.microsoft.com/office/powerpoint/2010/main" val="1199700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6999" y="857250"/>
            <a:ext cx="6858000" cy="5143500"/>
          </a:xfrm>
          <a:prstGeom prst="rect">
            <a:avLst/>
          </a:prstGeom>
        </p:spPr>
      </p:pic>
    </p:spTree>
    <p:extLst>
      <p:ext uri="{BB962C8B-B14F-4D97-AF65-F5344CB8AC3E}">
        <p14:creationId xmlns:p14="http://schemas.microsoft.com/office/powerpoint/2010/main" val="36575420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6999" y="857250"/>
            <a:ext cx="6858000" cy="5143500"/>
          </a:xfrm>
          <a:prstGeom prst="rect">
            <a:avLst/>
          </a:prstGeom>
        </p:spPr>
      </p:pic>
    </p:spTree>
    <p:extLst>
      <p:ext uri="{BB962C8B-B14F-4D97-AF65-F5344CB8AC3E}">
        <p14:creationId xmlns:p14="http://schemas.microsoft.com/office/powerpoint/2010/main" val="114196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6999" y="857250"/>
            <a:ext cx="6858000" cy="5143500"/>
          </a:xfrm>
          <a:prstGeom prst="rect">
            <a:avLst/>
          </a:prstGeom>
        </p:spPr>
      </p:pic>
    </p:spTree>
    <p:extLst>
      <p:ext uri="{BB962C8B-B14F-4D97-AF65-F5344CB8AC3E}">
        <p14:creationId xmlns:p14="http://schemas.microsoft.com/office/powerpoint/2010/main" val="653947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2- Gabby</a:t>
            </a:r>
          </a:p>
        </p:txBody>
      </p:sp>
      <p:sp>
        <p:nvSpPr>
          <p:cNvPr id="3" name="Content Placeholder 2"/>
          <p:cNvSpPr>
            <a:spLocks noGrp="1"/>
          </p:cNvSpPr>
          <p:nvPr>
            <p:ph idx="1"/>
          </p:nvPr>
        </p:nvSpPr>
        <p:spPr/>
        <p:txBody>
          <a:bodyPr/>
          <a:lstStyle/>
          <a:p>
            <a:r>
              <a:rPr lang="en-US" dirty="0"/>
              <a:t>Gabby is a regular education student</a:t>
            </a:r>
          </a:p>
          <a:p>
            <a:r>
              <a:rPr lang="en-US" dirty="0"/>
              <a:t>Gabby has a 504 plan and receives a resource study hall</a:t>
            </a:r>
          </a:p>
          <a:p>
            <a:r>
              <a:rPr lang="en-US" dirty="0"/>
              <a:t>Gabby </a:t>
            </a:r>
            <a:r>
              <a:rPr lang="en-US"/>
              <a:t>failed math, </a:t>
            </a:r>
            <a:r>
              <a:rPr lang="en-US" dirty="0"/>
              <a:t>social studies, science, and Spanish</a:t>
            </a:r>
          </a:p>
          <a:p>
            <a:r>
              <a:rPr lang="en-US" dirty="0"/>
              <a:t>Gabby had frequent absences </a:t>
            </a:r>
          </a:p>
          <a:p>
            <a:pPr marL="0" indent="0">
              <a:buNone/>
            </a:pPr>
            <a:endParaRPr lang="en-US" dirty="0"/>
          </a:p>
          <a:p>
            <a:endParaRPr lang="en-US" dirty="0"/>
          </a:p>
        </p:txBody>
      </p:sp>
    </p:spTree>
    <p:extLst>
      <p:ext uri="{BB962C8B-B14F-4D97-AF65-F5344CB8AC3E}">
        <p14:creationId xmlns:p14="http://schemas.microsoft.com/office/powerpoint/2010/main" val="1118101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6999" y="857250"/>
            <a:ext cx="6858000" cy="5143500"/>
          </a:xfrm>
          <a:prstGeom prst="rect">
            <a:avLst/>
          </a:prstGeom>
        </p:spPr>
      </p:pic>
    </p:spTree>
    <p:extLst>
      <p:ext uri="{BB962C8B-B14F-4D97-AF65-F5344CB8AC3E}">
        <p14:creationId xmlns:p14="http://schemas.microsoft.com/office/powerpoint/2010/main" val="31705107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6999" y="857250"/>
            <a:ext cx="6858000" cy="5143500"/>
          </a:xfrm>
          <a:prstGeom prst="rect">
            <a:avLst/>
          </a:prstGeom>
        </p:spPr>
      </p:pic>
    </p:spTree>
    <p:extLst>
      <p:ext uri="{BB962C8B-B14F-4D97-AF65-F5344CB8AC3E}">
        <p14:creationId xmlns:p14="http://schemas.microsoft.com/office/powerpoint/2010/main" val="982030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summer school use to look</a:t>
            </a:r>
          </a:p>
        </p:txBody>
      </p:sp>
      <p:sp>
        <p:nvSpPr>
          <p:cNvPr id="3" name="Content Placeholder 2"/>
          <p:cNvSpPr>
            <a:spLocks noGrp="1"/>
          </p:cNvSpPr>
          <p:nvPr>
            <p:ph idx="1"/>
          </p:nvPr>
        </p:nvSpPr>
        <p:spPr/>
        <p:txBody>
          <a:bodyPr/>
          <a:lstStyle/>
          <a:p>
            <a:r>
              <a:rPr lang="en-US" dirty="0"/>
              <a:t>3 weeks </a:t>
            </a:r>
          </a:p>
          <a:p>
            <a:r>
              <a:rPr lang="en-US" dirty="0"/>
              <a:t>3 hours a day</a:t>
            </a:r>
          </a:p>
          <a:p>
            <a:r>
              <a:rPr lang="en-US" dirty="0"/>
              <a:t>Each student took 3 classes (ELA, Math, Study Skills)</a:t>
            </a:r>
          </a:p>
          <a:p>
            <a:r>
              <a:rPr lang="en-US" dirty="0"/>
              <a:t>Each class was 55 minutes long with a 5 minute transition</a:t>
            </a:r>
          </a:p>
          <a:p>
            <a:r>
              <a:rPr lang="en-US" dirty="0"/>
              <a:t>Each middle school 11 month teacher was assigned a grade level and a class</a:t>
            </a:r>
          </a:p>
          <a:p>
            <a:r>
              <a:rPr lang="en-US" dirty="0"/>
              <a:t>Pass/Fail Grade for each subject</a:t>
            </a:r>
          </a:p>
          <a:p>
            <a:endParaRPr lang="en-US" dirty="0"/>
          </a:p>
        </p:txBody>
      </p:sp>
    </p:spTree>
    <p:extLst>
      <p:ext uri="{BB962C8B-B14F-4D97-AF65-F5344CB8AC3E}">
        <p14:creationId xmlns:p14="http://schemas.microsoft.com/office/powerpoint/2010/main" val="35665055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6999" y="857250"/>
            <a:ext cx="6858000" cy="5143500"/>
          </a:xfrm>
          <a:prstGeom prst="rect">
            <a:avLst/>
          </a:prstGeom>
        </p:spPr>
      </p:pic>
    </p:spTree>
    <p:extLst>
      <p:ext uri="{BB962C8B-B14F-4D97-AF65-F5344CB8AC3E}">
        <p14:creationId xmlns:p14="http://schemas.microsoft.com/office/powerpoint/2010/main" val="31204306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6999" y="857250"/>
            <a:ext cx="6858000" cy="5143500"/>
          </a:xfrm>
          <a:prstGeom prst="rect">
            <a:avLst/>
          </a:prstGeom>
        </p:spPr>
      </p:pic>
    </p:spTree>
    <p:extLst>
      <p:ext uri="{BB962C8B-B14F-4D97-AF65-F5344CB8AC3E}">
        <p14:creationId xmlns:p14="http://schemas.microsoft.com/office/powerpoint/2010/main" val="29522242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6999" y="857250"/>
            <a:ext cx="6858000" cy="5143500"/>
          </a:xfrm>
          <a:prstGeom prst="rect">
            <a:avLst/>
          </a:prstGeom>
        </p:spPr>
      </p:pic>
    </p:spTree>
    <p:extLst>
      <p:ext uri="{BB962C8B-B14F-4D97-AF65-F5344CB8AC3E}">
        <p14:creationId xmlns:p14="http://schemas.microsoft.com/office/powerpoint/2010/main" val="11058856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6999" y="857250"/>
            <a:ext cx="6858000" cy="5143500"/>
          </a:xfrm>
          <a:prstGeom prst="rect">
            <a:avLst/>
          </a:prstGeom>
        </p:spPr>
      </p:pic>
    </p:spTree>
    <p:extLst>
      <p:ext uri="{BB962C8B-B14F-4D97-AF65-F5344CB8AC3E}">
        <p14:creationId xmlns:p14="http://schemas.microsoft.com/office/powerpoint/2010/main" val="25741257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6999" y="857250"/>
            <a:ext cx="6858000" cy="5143500"/>
          </a:xfrm>
          <a:prstGeom prst="rect">
            <a:avLst/>
          </a:prstGeom>
        </p:spPr>
      </p:pic>
    </p:spTree>
    <p:extLst>
      <p:ext uri="{BB962C8B-B14F-4D97-AF65-F5344CB8AC3E}">
        <p14:creationId xmlns:p14="http://schemas.microsoft.com/office/powerpoint/2010/main" val="19175896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3- Bobby</a:t>
            </a:r>
          </a:p>
        </p:txBody>
      </p:sp>
      <p:sp>
        <p:nvSpPr>
          <p:cNvPr id="3" name="Content Placeholder 2"/>
          <p:cNvSpPr>
            <a:spLocks noGrp="1"/>
          </p:cNvSpPr>
          <p:nvPr>
            <p:ph idx="1"/>
          </p:nvPr>
        </p:nvSpPr>
        <p:spPr/>
        <p:txBody>
          <a:bodyPr/>
          <a:lstStyle/>
          <a:p>
            <a:r>
              <a:rPr lang="en-US" dirty="0"/>
              <a:t>Bobby is a special education student in a 15:1 classroom </a:t>
            </a:r>
          </a:p>
          <a:p>
            <a:r>
              <a:rPr lang="en-US" dirty="0"/>
              <a:t>He takes regular electives</a:t>
            </a:r>
          </a:p>
          <a:p>
            <a:r>
              <a:rPr lang="en-US" dirty="0"/>
              <a:t>He failed math and Spanish</a:t>
            </a:r>
          </a:p>
        </p:txBody>
      </p:sp>
    </p:spTree>
    <p:extLst>
      <p:ext uri="{BB962C8B-B14F-4D97-AF65-F5344CB8AC3E}">
        <p14:creationId xmlns:p14="http://schemas.microsoft.com/office/powerpoint/2010/main" val="20164328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6999" y="857250"/>
            <a:ext cx="6858000" cy="5143500"/>
          </a:xfrm>
          <a:prstGeom prst="rect">
            <a:avLst/>
          </a:prstGeom>
        </p:spPr>
      </p:pic>
    </p:spTree>
    <p:extLst>
      <p:ext uri="{BB962C8B-B14F-4D97-AF65-F5344CB8AC3E}">
        <p14:creationId xmlns:p14="http://schemas.microsoft.com/office/powerpoint/2010/main" val="27078285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6999" y="857250"/>
            <a:ext cx="6858000" cy="5143500"/>
          </a:xfrm>
          <a:prstGeom prst="rect">
            <a:avLst/>
          </a:prstGeom>
        </p:spPr>
      </p:pic>
    </p:spTree>
    <p:extLst>
      <p:ext uri="{BB962C8B-B14F-4D97-AF65-F5344CB8AC3E}">
        <p14:creationId xmlns:p14="http://schemas.microsoft.com/office/powerpoint/2010/main" val="4865337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6999" y="857250"/>
            <a:ext cx="6858000" cy="5143500"/>
          </a:xfrm>
          <a:prstGeom prst="rect">
            <a:avLst/>
          </a:prstGeom>
        </p:spPr>
      </p:pic>
    </p:spTree>
    <p:extLst>
      <p:ext uri="{BB962C8B-B14F-4D97-AF65-F5344CB8AC3E}">
        <p14:creationId xmlns:p14="http://schemas.microsoft.com/office/powerpoint/2010/main" val="22651126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6999" y="857250"/>
            <a:ext cx="6858000" cy="5143500"/>
          </a:xfrm>
          <a:prstGeom prst="rect">
            <a:avLst/>
          </a:prstGeom>
        </p:spPr>
      </p:pic>
    </p:spTree>
    <p:extLst>
      <p:ext uri="{BB962C8B-B14F-4D97-AF65-F5344CB8AC3E}">
        <p14:creationId xmlns:p14="http://schemas.microsoft.com/office/powerpoint/2010/main" val="1402998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Problems</a:t>
            </a:r>
          </a:p>
        </p:txBody>
      </p:sp>
      <p:sp>
        <p:nvSpPr>
          <p:cNvPr id="3" name="Content Placeholder 2"/>
          <p:cNvSpPr>
            <a:spLocks noGrp="1"/>
          </p:cNvSpPr>
          <p:nvPr>
            <p:ph idx="1"/>
          </p:nvPr>
        </p:nvSpPr>
        <p:spPr/>
        <p:txBody>
          <a:bodyPr/>
          <a:lstStyle/>
          <a:p>
            <a:r>
              <a:rPr lang="en-US" dirty="0"/>
              <a:t>Students who passed math and ELA, but failed science, social studies, or LOTE were required to come even though science, social studies, or LOTE were not addressed.</a:t>
            </a:r>
          </a:p>
          <a:p>
            <a:r>
              <a:rPr lang="en-US" dirty="0"/>
              <a:t>There were more teachers than spots to fill, therefore some teachers were assigned to secondary roles in the classrooms.</a:t>
            </a:r>
          </a:p>
          <a:p>
            <a:r>
              <a:rPr lang="en-US" dirty="0"/>
              <a:t>Teachers have various certifications.</a:t>
            </a:r>
          </a:p>
          <a:p>
            <a:pPr marL="0" indent="0">
              <a:buNone/>
            </a:pPr>
            <a:endParaRPr lang="en-US" dirty="0"/>
          </a:p>
        </p:txBody>
      </p:sp>
    </p:spTree>
    <p:extLst>
      <p:ext uri="{BB962C8B-B14F-4D97-AF65-F5344CB8AC3E}">
        <p14:creationId xmlns:p14="http://schemas.microsoft.com/office/powerpoint/2010/main" val="17123510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6999" y="857250"/>
            <a:ext cx="6858000" cy="5143500"/>
          </a:xfrm>
          <a:prstGeom prst="rect">
            <a:avLst/>
          </a:prstGeom>
        </p:spPr>
      </p:pic>
    </p:spTree>
    <p:extLst>
      <p:ext uri="{BB962C8B-B14F-4D97-AF65-F5344CB8AC3E}">
        <p14:creationId xmlns:p14="http://schemas.microsoft.com/office/powerpoint/2010/main" val="3759401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6999" y="857250"/>
            <a:ext cx="6858000" cy="5143500"/>
          </a:xfrm>
          <a:prstGeom prst="rect">
            <a:avLst/>
          </a:prstGeom>
        </p:spPr>
      </p:pic>
    </p:spTree>
    <p:extLst>
      <p:ext uri="{BB962C8B-B14F-4D97-AF65-F5344CB8AC3E}">
        <p14:creationId xmlns:p14="http://schemas.microsoft.com/office/powerpoint/2010/main" val="30852401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4- Cameron</a:t>
            </a:r>
          </a:p>
        </p:txBody>
      </p:sp>
      <p:sp>
        <p:nvSpPr>
          <p:cNvPr id="3" name="Content Placeholder 2"/>
          <p:cNvSpPr>
            <a:spLocks noGrp="1"/>
          </p:cNvSpPr>
          <p:nvPr>
            <p:ph idx="1"/>
          </p:nvPr>
        </p:nvSpPr>
        <p:spPr/>
        <p:txBody>
          <a:bodyPr/>
          <a:lstStyle/>
          <a:p>
            <a:r>
              <a:rPr lang="en-US" dirty="0"/>
              <a:t>Cameron is a special Education student in a 15:1 setting </a:t>
            </a:r>
          </a:p>
          <a:p>
            <a:r>
              <a:rPr lang="en-US" dirty="0"/>
              <a:t>Cameron is now in the Panther Project program in High School</a:t>
            </a:r>
          </a:p>
          <a:p>
            <a:r>
              <a:rPr lang="en-US" dirty="0"/>
              <a:t>He failed ELA, math, social studies, and science</a:t>
            </a:r>
          </a:p>
          <a:p>
            <a:r>
              <a:rPr lang="en-US" dirty="0"/>
              <a:t>Foreign Language exempt</a:t>
            </a:r>
          </a:p>
          <a:p>
            <a:r>
              <a:rPr lang="en-US" dirty="0"/>
              <a:t>Multiple discipline referrals</a:t>
            </a:r>
          </a:p>
        </p:txBody>
      </p:sp>
    </p:spTree>
    <p:extLst>
      <p:ext uri="{BB962C8B-B14F-4D97-AF65-F5344CB8AC3E}">
        <p14:creationId xmlns:p14="http://schemas.microsoft.com/office/powerpoint/2010/main" val="17523110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6999" y="857250"/>
            <a:ext cx="6858000" cy="5143500"/>
          </a:xfrm>
          <a:prstGeom prst="rect">
            <a:avLst/>
          </a:prstGeom>
        </p:spPr>
      </p:pic>
    </p:spTree>
    <p:extLst>
      <p:ext uri="{BB962C8B-B14F-4D97-AF65-F5344CB8AC3E}">
        <p14:creationId xmlns:p14="http://schemas.microsoft.com/office/powerpoint/2010/main" val="2276372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6999" y="857250"/>
            <a:ext cx="6858000" cy="5143500"/>
          </a:xfrm>
          <a:prstGeom prst="rect">
            <a:avLst/>
          </a:prstGeom>
        </p:spPr>
      </p:pic>
    </p:spTree>
    <p:extLst>
      <p:ext uri="{BB962C8B-B14F-4D97-AF65-F5344CB8AC3E}">
        <p14:creationId xmlns:p14="http://schemas.microsoft.com/office/powerpoint/2010/main" val="41010468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6999" y="857250"/>
            <a:ext cx="6858000" cy="5143500"/>
          </a:xfrm>
          <a:prstGeom prst="rect">
            <a:avLst/>
          </a:prstGeom>
        </p:spPr>
      </p:pic>
    </p:spTree>
    <p:extLst>
      <p:ext uri="{BB962C8B-B14F-4D97-AF65-F5344CB8AC3E}">
        <p14:creationId xmlns:p14="http://schemas.microsoft.com/office/powerpoint/2010/main" val="22931004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6999" y="857250"/>
            <a:ext cx="6858000" cy="5143500"/>
          </a:xfrm>
          <a:prstGeom prst="rect">
            <a:avLst/>
          </a:prstGeom>
        </p:spPr>
      </p:pic>
    </p:spTree>
    <p:extLst>
      <p:ext uri="{BB962C8B-B14F-4D97-AF65-F5344CB8AC3E}">
        <p14:creationId xmlns:p14="http://schemas.microsoft.com/office/powerpoint/2010/main" val="24494265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6999" y="857250"/>
            <a:ext cx="6858000" cy="5143500"/>
          </a:xfrm>
          <a:prstGeom prst="rect">
            <a:avLst/>
          </a:prstGeom>
        </p:spPr>
      </p:pic>
    </p:spTree>
    <p:extLst>
      <p:ext uri="{BB962C8B-B14F-4D97-AF65-F5344CB8AC3E}">
        <p14:creationId xmlns:p14="http://schemas.microsoft.com/office/powerpoint/2010/main" val="14334255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6999" y="857250"/>
            <a:ext cx="6858000" cy="5143500"/>
          </a:xfrm>
          <a:prstGeom prst="rect">
            <a:avLst/>
          </a:prstGeom>
        </p:spPr>
      </p:pic>
    </p:spTree>
    <p:extLst>
      <p:ext uri="{BB962C8B-B14F-4D97-AF65-F5344CB8AC3E}">
        <p14:creationId xmlns:p14="http://schemas.microsoft.com/office/powerpoint/2010/main" val="42279093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6999" y="857250"/>
            <a:ext cx="6858000" cy="5143500"/>
          </a:xfrm>
          <a:prstGeom prst="rect">
            <a:avLst/>
          </a:prstGeom>
        </p:spPr>
      </p:pic>
    </p:spTree>
    <p:extLst>
      <p:ext uri="{BB962C8B-B14F-4D97-AF65-F5344CB8AC3E}">
        <p14:creationId xmlns:p14="http://schemas.microsoft.com/office/powerpoint/2010/main" val="2388686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Change</a:t>
            </a:r>
          </a:p>
        </p:txBody>
      </p:sp>
      <p:sp>
        <p:nvSpPr>
          <p:cNvPr id="3" name="Content Placeholder 2"/>
          <p:cNvSpPr>
            <a:spLocks noGrp="1"/>
          </p:cNvSpPr>
          <p:nvPr>
            <p:ph idx="1"/>
          </p:nvPr>
        </p:nvSpPr>
        <p:spPr/>
        <p:txBody>
          <a:bodyPr/>
          <a:lstStyle/>
          <a:p>
            <a:r>
              <a:rPr lang="en-US" dirty="0"/>
              <a:t>After eligibility for the 11 month this year, there were 16 middle school teachers who qualified</a:t>
            </a:r>
          </a:p>
          <a:p>
            <a:r>
              <a:rPr lang="en-US" dirty="0"/>
              <a:t>This allowed for 4 teachers per grade level</a:t>
            </a:r>
          </a:p>
          <a:p>
            <a:endParaRPr lang="en-US" dirty="0"/>
          </a:p>
          <a:p>
            <a:endParaRPr lang="en-US" dirty="0"/>
          </a:p>
        </p:txBody>
      </p:sp>
    </p:spTree>
    <p:extLst>
      <p:ext uri="{BB962C8B-B14F-4D97-AF65-F5344CB8AC3E}">
        <p14:creationId xmlns:p14="http://schemas.microsoft.com/office/powerpoint/2010/main" val="35494981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6999" y="857250"/>
            <a:ext cx="6858000" cy="5143500"/>
          </a:xfrm>
          <a:prstGeom prst="rect">
            <a:avLst/>
          </a:prstGeom>
        </p:spPr>
      </p:pic>
    </p:spTree>
    <p:extLst>
      <p:ext uri="{BB962C8B-B14F-4D97-AF65-F5344CB8AC3E}">
        <p14:creationId xmlns:p14="http://schemas.microsoft.com/office/powerpoint/2010/main" val="5777502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6999" y="857250"/>
            <a:ext cx="6858000" cy="5143500"/>
          </a:xfrm>
          <a:prstGeom prst="rect">
            <a:avLst/>
          </a:prstGeom>
        </p:spPr>
      </p:pic>
    </p:spTree>
    <p:extLst>
      <p:ext uri="{BB962C8B-B14F-4D97-AF65-F5344CB8AC3E}">
        <p14:creationId xmlns:p14="http://schemas.microsoft.com/office/powerpoint/2010/main" val="38501461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6999" y="857250"/>
            <a:ext cx="6858000" cy="5143500"/>
          </a:xfrm>
          <a:prstGeom prst="rect">
            <a:avLst/>
          </a:prstGeom>
        </p:spPr>
      </p:pic>
    </p:spTree>
    <p:extLst>
      <p:ext uri="{BB962C8B-B14F-4D97-AF65-F5344CB8AC3E}">
        <p14:creationId xmlns:p14="http://schemas.microsoft.com/office/powerpoint/2010/main" val="36446733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for next year</a:t>
            </a:r>
          </a:p>
        </p:txBody>
      </p:sp>
      <p:sp>
        <p:nvSpPr>
          <p:cNvPr id="3" name="Content Placeholder 2"/>
          <p:cNvSpPr>
            <a:spLocks noGrp="1"/>
          </p:cNvSpPr>
          <p:nvPr>
            <p:ph idx="1"/>
          </p:nvPr>
        </p:nvSpPr>
        <p:spPr/>
        <p:txBody>
          <a:bodyPr/>
          <a:lstStyle/>
          <a:p>
            <a:r>
              <a:rPr lang="en-US" dirty="0"/>
              <a:t>Retain same basic program with modifications to ELA and math as reflected by student needs</a:t>
            </a:r>
          </a:p>
          <a:p>
            <a:r>
              <a:rPr lang="en-US" dirty="0"/>
              <a:t>Pre-teach Global</a:t>
            </a:r>
          </a:p>
          <a:p>
            <a:r>
              <a:rPr lang="en-US" dirty="0"/>
              <a:t>Possibly add pre-teaching of a science unit</a:t>
            </a:r>
          </a:p>
          <a:p>
            <a:r>
              <a:rPr lang="en-US" dirty="0"/>
              <a:t>Add a budgeting class </a:t>
            </a:r>
          </a:p>
          <a:p>
            <a:endParaRPr lang="en-US" dirty="0"/>
          </a:p>
        </p:txBody>
      </p:sp>
    </p:spTree>
    <p:extLst>
      <p:ext uri="{BB962C8B-B14F-4D97-AF65-F5344CB8AC3E}">
        <p14:creationId xmlns:p14="http://schemas.microsoft.com/office/powerpoint/2010/main" val="38819891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a:t>
            </a:r>
          </a:p>
        </p:txBody>
      </p:sp>
    </p:spTree>
    <p:extLst>
      <p:ext uri="{BB962C8B-B14F-4D97-AF65-F5344CB8AC3E}">
        <p14:creationId xmlns:p14="http://schemas.microsoft.com/office/powerpoint/2010/main" val="1264256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Plan</a:t>
            </a:r>
          </a:p>
        </p:txBody>
      </p:sp>
      <p:sp>
        <p:nvSpPr>
          <p:cNvPr id="3" name="Content Placeholder 2"/>
          <p:cNvSpPr>
            <a:spLocks noGrp="1"/>
          </p:cNvSpPr>
          <p:nvPr>
            <p:ph idx="1"/>
          </p:nvPr>
        </p:nvSpPr>
        <p:spPr>
          <a:xfrm>
            <a:off x="469338" y="2346690"/>
            <a:ext cx="11425954" cy="4426344"/>
          </a:xfrm>
        </p:spPr>
        <p:txBody>
          <a:bodyPr>
            <a:normAutofit/>
          </a:bodyPr>
          <a:lstStyle/>
          <a:p>
            <a:pPr marL="0" indent="0" fontAlgn="base">
              <a:buNone/>
            </a:pPr>
            <a:r>
              <a:rPr lang="en-US" sz="1100" dirty="0"/>
              <a:t>Summer School Proposal for students currently in 8</a:t>
            </a:r>
            <a:r>
              <a:rPr lang="en-US" sz="1100" baseline="30000" dirty="0"/>
              <a:t>th</a:t>
            </a:r>
            <a:r>
              <a:rPr lang="en-US" sz="1100" dirty="0"/>
              <a:t> grade moving to 9</a:t>
            </a:r>
            <a:r>
              <a:rPr lang="en-US" sz="1100" baseline="30000" dirty="0"/>
              <a:t>th</a:t>
            </a:r>
            <a:r>
              <a:rPr lang="en-US" sz="1100" dirty="0"/>
              <a:t> grade </a:t>
            </a:r>
          </a:p>
          <a:p>
            <a:pPr marL="0" indent="0" fontAlgn="base">
              <a:buNone/>
            </a:pPr>
            <a:r>
              <a:rPr lang="en-US" sz="1100" b="1" dirty="0"/>
              <a:t>Teachers</a:t>
            </a:r>
            <a:r>
              <a:rPr lang="en-US" sz="1100" dirty="0"/>
              <a:t>- Kim Higgins, Deb </a:t>
            </a:r>
            <a:r>
              <a:rPr lang="en-US" sz="1100" dirty="0" err="1"/>
              <a:t>Pidsadnick</a:t>
            </a:r>
            <a:r>
              <a:rPr lang="en-US" sz="1100" dirty="0"/>
              <a:t>, Dan Souder, and Sarah Wood </a:t>
            </a:r>
          </a:p>
          <a:p>
            <a:pPr marL="0" indent="0" fontAlgn="base">
              <a:buNone/>
            </a:pPr>
            <a:r>
              <a:rPr lang="en-US" sz="1100" dirty="0"/>
              <a:t> </a:t>
            </a:r>
          </a:p>
          <a:p>
            <a:pPr marL="0" indent="0" fontAlgn="base">
              <a:buNone/>
            </a:pPr>
            <a:r>
              <a:rPr lang="en-US" sz="1100" b="1" dirty="0"/>
              <a:t>Overview of proposal</a:t>
            </a:r>
            <a:r>
              <a:rPr lang="en-US" sz="1100" dirty="0"/>
              <a:t>- The above four teachers will analyze, customize, and execute educational plans for each individual student in the summer school program at the 8</a:t>
            </a:r>
            <a:r>
              <a:rPr lang="en-US" sz="1100" baseline="30000" dirty="0"/>
              <a:t>th</a:t>
            </a:r>
            <a:r>
              <a:rPr lang="en-US" sz="1100" dirty="0"/>
              <a:t>-9</a:t>
            </a:r>
            <a:r>
              <a:rPr lang="en-US" sz="1100" baseline="30000" dirty="0"/>
              <a:t>th</a:t>
            </a:r>
            <a:r>
              <a:rPr lang="en-US" sz="1100" dirty="0"/>
              <a:t> grade level.  All four teachers will teach in a double room for the 3 hours students are in attendance providing specific instruction to the academic need(s) the student requires. This will be accomplished through various methods including: large group instruction, small group instruction, individual instruction, station work, and various co-teaching methods.   </a:t>
            </a:r>
          </a:p>
          <a:p>
            <a:pPr marL="0" indent="0" fontAlgn="base">
              <a:buNone/>
            </a:pPr>
            <a:r>
              <a:rPr lang="en-US" sz="1100" b="1" dirty="0"/>
              <a:t>Assessment</a:t>
            </a:r>
            <a:r>
              <a:rPr lang="en-US" sz="1100" dirty="0"/>
              <a:t>- Goals will be set by teachers and the individual students in regards to the appropriate achievable goal in area(s) of weakness with a 3-week time frame, as well as appropriate assessment to determine success in achieving the goal(s).   </a:t>
            </a:r>
          </a:p>
          <a:p>
            <a:pPr marL="0" indent="0" fontAlgn="base">
              <a:buNone/>
            </a:pPr>
            <a:r>
              <a:rPr lang="en-US" sz="1100" dirty="0"/>
              <a:t> </a:t>
            </a:r>
          </a:p>
          <a:p>
            <a:pPr marL="0" indent="0" fontAlgn="base">
              <a:buNone/>
            </a:pPr>
            <a:r>
              <a:rPr lang="en-US" sz="1100" b="1" dirty="0"/>
              <a:t>Assessment of Program</a:t>
            </a:r>
            <a:r>
              <a:rPr lang="en-US" sz="1100" dirty="0"/>
              <a:t>- The four teachers along with the summer school principal will meet at the end of summer school to go over student goals, student work, and the ending assessment. Also, a survey will be done with the students as an exit strategy out of the summer school program.  All data will be analyzed to determine the successes and weaknesses of the program so that the program can be modified if necessary.  </a:t>
            </a:r>
          </a:p>
          <a:p>
            <a:pPr marL="0" indent="0" fontAlgn="base">
              <a:buNone/>
            </a:pPr>
            <a:r>
              <a:rPr lang="en-US" sz="1100" dirty="0"/>
              <a:t> </a:t>
            </a:r>
          </a:p>
          <a:p>
            <a:pPr marL="0" indent="0" fontAlgn="base">
              <a:buNone/>
            </a:pPr>
            <a:r>
              <a:rPr lang="en-US" sz="1100" b="1" dirty="0"/>
              <a:t>Research</a:t>
            </a:r>
            <a:r>
              <a:rPr lang="en-US" sz="1100" dirty="0"/>
              <a:t>- The positive impact of summer school is greater when the program is relatively small and when instruction is individualized.  According to the research, the various components of effective and high quality summer programs include offering small class sizes, providing differentiated and high quality instruction, hiring experienced and trained teachers, providing individualized learning, grounding learning in a real-world contexts, aligning summer curriculum with school year curriculum, implementing curriculum that complements curricular standards, providing engaging learning activities, integrating hands-on activities, offering sufficient duration of instruction, conducting program evaluation, and providing accessible summer school, especially for disadvantaged youth(</a:t>
            </a:r>
            <a:r>
              <a:rPr lang="en-US" sz="1100" dirty="0" err="1"/>
              <a:t>Almus</a:t>
            </a:r>
            <a:r>
              <a:rPr lang="en-US" sz="1100" dirty="0"/>
              <a:t> &amp; </a:t>
            </a:r>
            <a:r>
              <a:rPr lang="en-US" sz="1100" dirty="0" err="1"/>
              <a:t>Dogan</a:t>
            </a:r>
            <a:r>
              <a:rPr lang="en-US" sz="1100" dirty="0"/>
              <a:t>, 2016). </a:t>
            </a:r>
          </a:p>
          <a:p>
            <a:pPr marL="0" indent="0">
              <a:buNone/>
            </a:pPr>
            <a:endParaRPr lang="en-US" sz="1100" dirty="0"/>
          </a:p>
        </p:txBody>
      </p:sp>
    </p:spTree>
    <p:extLst>
      <p:ext uri="{BB962C8B-B14F-4D97-AF65-F5344CB8AC3E}">
        <p14:creationId xmlns:p14="http://schemas.microsoft.com/office/powerpoint/2010/main" val="1428089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9518441" cy="706964"/>
          </a:xfrm>
        </p:spPr>
        <p:txBody>
          <a:bodyPr/>
          <a:lstStyle/>
          <a:p>
            <a:r>
              <a:rPr lang="en-US" dirty="0"/>
              <a:t>Successful Summer School Programs….</a:t>
            </a:r>
          </a:p>
        </p:txBody>
      </p:sp>
      <p:sp>
        <p:nvSpPr>
          <p:cNvPr id="3" name="Content Placeholder 2"/>
          <p:cNvSpPr>
            <a:spLocks noGrp="1"/>
          </p:cNvSpPr>
          <p:nvPr>
            <p:ph idx="1"/>
          </p:nvPr>
        </p:nvSpPr>
        <p:spPr>
          <a:xfrm>
            <a:off x="1154954" y="2378417"/>
            <a:ext cx="8825659" cy="4254500"/>
          </a:xfrm>
        </p:spPr>
        <p:txBody>
          <a:bodyPr>
            <a:normAutofit fontScale="92500" lnSpcReduction="20000"/>
          </a:bodyPr>
          <a:lstStyle/>
          <a:p>
            <a:r>
              <a:rPr lang="en-US" dirty="0"/>
              <a:t>have small class sizes</a:t>
            </a:r>
          </a:p>
          <a:p>
            <a:r>
              <a:rPr lang="en-US" dirty="0"/>
              <a:t>provide differentiated and high quality instruction</a:t>
            </a:r>
          </a:p>
          <a:p>
            <a:r>
              <a:rPr lang="en-US" dirty="0"/>
              <a:t>hire experienced and trained teachers</a:t>
            </a:r>
          </a:p>
          <a:p>
            <a:r>
              <a:rPr lang="en-US" dirty="0"/>
              <a:t>provide individualized learning</a:t>
            </a:r>
          </a:p>
          <a:p>
            <a:r>
              <a:rPr lang="en-US" dirty="0"/>
              <a:t>ground learning in a real-world context</a:t>
            </a:r>
          </a:p>
          <a:p>
            <a:r>
              <a:rPr lang="en-US" dirty="0"/>
              <a:t> align summer curriculum with school year curriculum</a:t>
            </a:r>
          </a:p>
          <a:p>
            <a:r>
              <a:rPr lang="en-US" dirty="0"/>
              <a:t>implement curriculum that complements curricular standards</a:t>
            </a:r>
          </a:p>
          <a:p>
            <a:r>
              <a:rPr lang="en-US" dirty="0"/>
              <a:t>provide engaging learning activities</a:t>
            </a:r>
          </a:p>
          <a:p>
            <a:r>
              <a:rPr lang="en-US" dirty="0"/>
              <a:t>integrate hands-on activities</a:t>
            </a:r>
          </a:p>
          <a:p>
            <a:r>
              <a:rPr lang="en-US" dirty="0"/>
              <a:t>offer sufficient duration of instruction</a:t>
            </a:r>
          </a:p>
          <a:p>
            <a:r>
              <a:rPr lang="en-US" dirty="0"/>
              <a:t>conduct program evaluation</a:t>
            </a:r>
          </a:p>
          <a:p>
            <a:r>
              <a:rPr lang="en-US" dirty="0"/>
              <a:t>provide access to summer school, especially for disadvantaged youth</a:t>
            </a:r>
          </a:p>
        </p:txBody>
      </p:sp>
    </p:spTree>
    <p:extLst>
      <p:ext uri="{BB962C8B-B14F-4D97-AF65-F5344CB8AC3E}">
        <p14:creationId xmlns:p14="http://schemas.microsoft.com/office/powerpoint/2010/main" val="2178637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the idea came from</a:t>
            </a:r>
          </a:p>
        </p:txBody>
      </p:sp>
      <p:sp>
        <p:nvSpPr>
          <p:cNvPr id="3" name="Content Placeholder 2"/>
          <p:cNvSpPr>
            <a:spLocks noGrp="1"/>
          </p:cNvSpPr>
          <p:nvPr>
            <p:ph idx="1"/>
          </p:nvPr>
        </p:nvSpPr>
        <p:spPr/>
        <p:txBody>
          <a:bodyPr>
            <a:normAutofit/>
          </a:bodyPr>
          <a:lstStyle/>
          <a:p>
            <a:r>
              <a:rPr lang="en-US" sz="2400" dirty="0"/>
              <a:t>Chuck Schwan and Bea </a:t>
            </a:r>
            <a:r>
              <a:rPr lang="en-US" sz="2400" dirty="0" err="1"/>
              <a:t>McGarvey’s</a:t>
            </a:r>
            <a:r>
              <a:rPr lang="en-US" sz="2400" dirty="0"/>
              <a:t> book  Inevitable</a:t>
            </a:r>
          </a:p>
          <a:p>
            <a:r>
              <a:rPr lang="en-US" sz="2400" dirty="0"/>
              <a:t>“We need to meet our learners at their levels - based on their learning styles - challenge them and support them in achieving success at school each day. This is the "ideal” learning experience.”</a:t>
            </a:r>
          </a:p>
        </p:txBody>
      </p:sp>
    </p:spTree>
    <p:extLst>
      <p:ext uri="{BB962C8B-B14F-4D97-AF65-F5344CB8AC3E}">
        <p14:creationId xmlns:p14="http://schemas.microsoft.com/office/powerpoint/2010/main" val="21375753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929</TotalTime>
  <Words>1089</Words>
  <Application>Microsoft Macintosh PowerPoint</Application>
  <PresentationFormat>Widescreen</PresentationFormat>
  <Paragraphs>176</Paragraphs>
  <Slides>64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Arial</vt:lpstr>
      <vt:lpstr>Calibri</vt:lpstr>
      <vt:lpstr>Century Gothic</vt:lpstr>
      <vt:lpstr>Segoe UI</vt:lpstr>
      <vt:lpstr>Times New Roman</vt:lpstr>
      <vt:lpstr>Wingdings 3</vt:lpstr>
      <vt:lpstr>Ion Boardroom</vt:lpstr>
      <vt:lpstr>Summer School Reset</vt:lpstr>
      <vt:lpstr>Introductions</vt:lpstr>
      <vt:lpstr>Background</vt:lpstr>
      <vt:lpstr>How summer school use to look</vt:lpstr>
      <vt:lpstr>Potential Problems</vt:lpstr>
      <vt:lpstr>The Change</vt:lpstr>
      <vt:lpstr>The Plan</vt:lpstr>
      <vt:lpstr>Successful Summer School Programs….</vt:lpstr>
      <vt:lpstr>Where the idea came from</vt:lpstr>
      <vt:lpstr>Process</vt:lpstr>
      <vt:lpstr>PowerPoint Presentation</vt:lpstr>
      <vt:lpstr>PowerPoint Presentation</vt:lpstr>
      <vt:lpstr>Scheduling</vt:lpstr>
      <vt:lpstr>Other additions</vt:lpstr>
      <vt:lpstr>Scheduling</vt:lpstr>
      <vt:lpstr>PowerPoint Presentation</vt:lpstr>
      <vt:lpstr>PowerPoint Presentation</vt:lpstr>
      <vt:lpstr>Teamwork</vt:lpstr>
      <vt:lpstr>Results</vt:lpstr>
      <vt:lpstr>PowerPoint Presentation</vt:lpstr>
      <vt:lpstr>How many times have you attended summer school in Middle School?</vt:lpstr>
      <vt:lpstr>Did you like the new Summer School Format?</vt:lpstr>
      <vt:lpstr>Why did you like the new format?</vt:lpstr>
      <vt:lpstr>Would you rather do summer school online? </vt:lpstr>
      <vt:lpstr>How could you have avoided having to come to summer school?</vt:lpstr>
      <vt:lpstr>Did summer school give you any help for starting 9th grade?</vt:lpstr>
      <vt:lpstr>What goals do you have for yourself next year?</vt:lpstr>
      <vt:lpstr>One month results</vt:lpstr>
      <vt:lpstr>Student 1- Julius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Student 2- Gabby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Student 3- Bobby</vt:lpstr>
      <vt:lpstr>PowerPoint Presentation</vt:lpstr>
      <vt:lpstr>PowerPoint Presentation</vt:lpstr>
      <vt:lpstr>PowerPoint Presentation</vt:lpstr>
      <vt:lpstr>PowerPoint Presentation</vt:lpstr>
      <vt:lpstr>PowerPoint Presentation</vt:lpstr>
      <vt:lpstr>PowerPoint Presentation</vt:lpstr>
      <vt:lpstr>Student 4- Cameron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Changes for next year</vt:lpstr>
      <vt:lpstr>QUESTIONS</vt:lpstr>
    </vt:vector>
  </TitlesOfParts>
  <Company>Pioneer Central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 School Reset</dc:title>
  <dc:creator>Kimberly Higgins</dc:creator>
  <cp:lastModifiedBy>John Norton</cp:lastModifiedBy>
  <cp:revision>47</cp:revision>
  <cp:lastPrinted>2019-08-11T15:12:51Z</cp:lastPrinted>
  <dcterms:created xsi:type="dcterms:W3CDTF">2018-09-25T13:27:33Z</dcterms:created>
  <dcterms:modified xsi:type="dcterms:W3CDTF">2019-08-11T21:01:11Z</dcterms:modified>
</cp:coreProperties>
</file>