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0"/>
  </p:notesMasterIdLst>
  <p:sldIdLst>
    <p:sldId id="256" r:id="rId7"/>
    <p:sldId id="257" r:id="rId8"/>
    <p:sldId id="259" r:id="rId9"/>
    <p:sldId id="260" r:id="rId10"/>
    <p:sldId id="270" r:id="rId11"/>
    <p:sldId id="258" r:id="rId12"/>
    <p:sldId id="269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43C"/>
    <a:srgbClr val="D94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91F02-C93D-6F46-9798-7A7798EE543A}" type="datetimeFigureOut">
              <a:rPr lang="en-US" smtClean="0"/>
              <a:pPr/>
              <a:t>7/31/12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327AB-1756-4B4D-AF2B-011A852AE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7DE8-FEE3-4105-8FEF-4207A44540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76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7/31/12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87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13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13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44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80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562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319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44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414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778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76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198CDD-D205-B048-B3F1-2A84F55A67D6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961186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C48D-F944-7E44-BEB2-3C4956EAC11A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613114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FB4B-21CB-8E45-AC76-59D6825E2A38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035867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F67A-AC1F-3642-89DA-397FE81BA326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983606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D55E-B535-5F46-AFB6-96A0F2CDB1D3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4268320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FC7C-D27A-5940-8A89-7CE815F4B876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767373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C850-D549-A94B-8635-9B6EA8279F00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2527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D7118-5B65-E842-BF5F-742C0120096E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824323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0B023-801F-1940-B794-C78F364BCCC3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086348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BF177-68A4-CA4C-9DD2-D38EEDB70A94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81331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60A1-D28A-4B40-AE4E-BEB75E68D3E8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347571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37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149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413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389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60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40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819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009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109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721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030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43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565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13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37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93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972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056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0072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590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7833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39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7/31/12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703E-6C4A-46F7-B4C7-8736A4D89F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7138-46B9-42CC-ABC7-8987E4C780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0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FFFFF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FFFFF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FFFFF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FFFFF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FFFFF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A521F0-AA52-624F-98DF-AD48FD3C6D01}" type="slidenum">
              <a:rPr lang="en-US">
                <a:solidFill>
                  <a:srgbClr val="000000"/>
                </a:solidFill>
                <a:latin typeface="Century Gothic"/>
                <a:ea typeface="Osaka"/>
                <a:cs typeface="Osaka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/>
              <a:ea typeface="Osaka"/>
              <a:cs typeface="Osak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0"/>
          <a:cs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0"/>
          <a:cs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0"/>
          <a:cs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0"/>
          <a:cs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0"/>
          <a:cs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0"/>
          <a:cs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0"/>
          <a:cs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8985-5D06-491C-9A46-75FA353F7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547C-A8C3-4F73-B5E2-B00397CD5F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669-B518-4502-AEDF-7A48DE4558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A9A2-B558-411F-8E08-2EBC5B66C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85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8834-5044-4B5D-9F6B-33A687D1FA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3548-80F1-4517-BC25-5888A6130E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://www.stenhouse.com/" TargetMode="Externa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5.xml"/><Relationship Id="rId2" Type="http://schemas.openxmlformats.org/officeDocument/2006/relationships/hyperlink" Target="http://www.eyeoneducation.com/bookstor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brief.com/middleweb/index.jsp" TargetMode="External"/><Relationship Id="rId4" Type="http://schemas.openxmlformats.org/officeDocument/2006/relationships/hyperlink" Target="http://bit.ly/mw-involve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iddleweb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hyperlink" Target="http://www.nea.org/tools/ClassroomManagement.html" TargetMode="External"/><Relationship Id="rId6" Type="http://schemas.openxmlformats.org/officeDocument/2006/relationships/hyperlink" Target="http://www.nea.org/tools/16256.htm" TargetMode="External"/><Relationship Id="rId7" Type="http://schemas.openxmlformats.org/officeDocument/2006/relationships/hyperlink" Target="http://www.naset.org/783.0.html" TargetMode="External"/><Relationship Id="rId8" Type="http://schemas.openxmlformats.org/officeDocument/2006/relationships/hyperlink" Target="http://www.marilynfriend.com/approaches.htm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6002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Welcome to Our Webinar!</a:t>
            </a:r>
            <a:br>
              <a:rPr lang="en-US" sz="2000" b="1" dirty="0" smtClean="0">
                <a:solidFill>
                  <a:srgbClr val="FF0000"/>
                </a:solidFill>
                <a:latin typeface="+mj-lt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+mj-lt"/>
              </a:rPr>
              <a:t>Please say hello in the chat window. Where do you teach?</a:t>
            </a:r>
            <a:endParaRPr lang="en-US" sz="12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676400"/>
          </a:xfrm>
        </p:spPr>
        <p:txBody>
          <a:bodyPr>
            <a:normAutofit/>
          </a:bodyPr>
          <a:lstStyle/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rgbClr val="DD443C"/>
                </a:solidFill>
              </a:rPr>
              <a:t>OMG!</a:t>
            </a:r>
            <a:r>
              <a:rPr lang="en-US" b="1" i="1" dirty="0">
                <a:solidFill>
                  <a:srgbClr val="DD443C"/>
                </a:solidFill>
              </a:rPr>
              <a:t/>
            </a:r>
            <a:br>
              <a:rPr lang="en-US" b="1" i="1" dirty="0">
                <a:solidFill>
                  <a:srgbClr val="DD443C"/>
                </a:solidFill>
              </a:rPr>
            </a:br>
            <a:r>
              <a:rPr lang="en-US" b="1" i="1" dirty="0">
                <a:solidFill>
                  <a:srgbClr val="DD443C"/>
                </a:solidFill>
              </a:rPr>
              <a:t>I'm Teaching in the Middle Grades.</a:t>
            </a:r>
            <a:br>
              <a:rPr lang="en-US" b="1" i="1" dirty="0">
                <a:solidFill>
                  <a:srgbClr val="DD443C"/>
                </a:solidFill>
              </a:rPr>
            </a:br>
            <a:r>
              <a:rPr lang="en-US" b="1" i="1" dirty="0">
                <a:solidFill>
                  <a:srgbClr val="DD443C"/>
                </a:solidFill>
              </a:rPr>
              <a:t>What Now?!</a:t>
            </a:r>
            <a:endParaRPr lang="en-US" b="1" dirty="0">
              <a:solidFill>
                <a:srgbClr val="DD443C"/>
              </a:solidFill>
            </a:endParaRPr>
          </a:p>
        </p:txBody>
      </p:sp>
      <p:pic>
        <p:nvPicPr>
          <p:cNvPr id="8" name="Picture 7" descr="mw_logo-fin_tag-300tri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3810000" cy="1346200"/>
          </a:xfrm>
          <a:prstGeom prst="rect">
            <a:avLst/>
          </a:prstGeom>
        </p:spPr>
      </p:pic>
      <p:pic>
        <p:nvPicPr>
          <p:cNvPr id="4" name="Picture 3" descr="MRatzel-classroom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514600"/>
            <a:ext cx="711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2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solidFill>
                  <a:schemeClr val="tx1"/>
                </a:solidFill>
              </a:rPr>
              <a:t>3…2…1…Go!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8006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b="1" smtClean="0"/>
              <a:t>1. Figure out how YOU learn best</a:t>
            </a:r>
          </a:p>
          <a:p>
            <a:pPr marL="609600" indent="-609600" eaLnBrk="1" hangingPunct="1">
              <a:buFont typeface="Monotype Sorts" charset="0"/>
              <a:buNone/>
              <a:defRPr/>
            </a:pPr>
            <a:r>
              <a:rPr lang="en-US" sz="2800" b="1" smtClean="0"/>
              <a:t>2. Take an informal temperature of the learners in the room</a:t>
            </a:r>
          </a:p>
          <a:p>
            <a:pPr marL="609600" indent="-609600" eaLnBrk="1" hangingPunct="1">
              <a:buFont typeface="Monotype Sorts" charset="0"/>
              <a:buNone/>
              <a:defRPr/>
            </a:pPr>
            <a:r>
              <a:rPr lang="en-US" sz="2800" b="1" smtClean="0"/>
              <a:t>3. Teach to every modality (eventually)</a:t>
            </a:r>
          </a:p>
          <a:p>
            <a:pPr marL="609600" indent="-609600" eaLnBrk="1" hangingPunct="1">
              <a:buFont typeface="Monotype Sorts" charset="0"/>
              <a:buNone/>
              <a:defRPr/>
            </a:pPr>
            <a:r>
              <a:rPr lang="en-US" sz="2800" b="1" smtClean="0"/>
              <a:t>4. Give them chances to learn independently</a:t>
            </a:r>
          </a:p>
          <a:p>
            <a:pPr marL="609600" indent="-609600" eaLnBrk="1" hangingPunct="1">
              <a:buFont typeface="Monotype Sorts" charset="0"/>
              <a:buNone/>
              <a:defRPr/>
            </a:pPr>
            <a:r>
              <a:rPr lang="en-US" sz="2800" b="1" smtClean="0"/>
              <a:t>5. Teach them about the plasticity of their  brains</a:t>
            </a:r>
          </a:p>
          <a:p>
            <a:pPr marL="609600" indent="-609600" eaLnBrk="1" hangingPunct="1">
              <a:buFont typeface="Monotype Sorts" charset="0"/>
              <a:buNone/>
              <a:defRPr/>
            </a:pPr>
            <a:r>
              <a:rPr lang="en-US" sz="2800" b="1" smtClean="0"/>
              <a:t>6. Student Choice </a:t>
            </a:r>
          </a:p>
          <a:p>
            <a:pPr marL="609600" indent="-609600" eaLnBrk="1" hangingPunct="1">
              <a:buFont typeface="Monotype Sorts" charset="0"/>
              <a:buNone/>
              <a:defRPr/>
            </a:pPr>
            <a:r>
              <a:rPr lang="en-US" sz="2800" b="1" smtClean="0"/>
              <a:t>7. Teach the Teacher Unit</a:t>
            </a: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code RICK at checkout at </a:t>
            </a:r>
            <a:r>
              <a:rPr lang="en-US" dirty="0" smtClean="0">
                <a:hlinkClick r:id="rId2"/>
              </a:rPr>
              <a:t>www.stenhouse.com</a:t>
            </a:r>
            <a:r>
              <a:rPr lang="en-US" dirty="0" smtClean="0"/>
              <a:t> to receive </a:t>
            </a:r>
            <a:br>
              <a:rPr lang="en-US" dirty="0" smtClean="0"/>
            </a:br>
            <a:r>
              <a:rPr lang="en-US" b="1" dirty="0" smtClean="0"/>
              <a:t>20% off + free shipping until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August 30,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Three winners receive a package of all of Rick’s books published by Stenhouse: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Metaphors &amp; Analogies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Meet Me in the Middle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Fair Isn’t Always Equal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Day One and Beyond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Differentiation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B1_CoreLogo_wU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0"/>
            <a:ext cx="3447288" cy="16033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338" y="31242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Save 20</a:t>
            </a:r>
            <a:r>
              <a:rPr lang="en-US" sz="3600" dirty="0" smtClean="0"/>
              <a:t>% off your book purchase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Coupon </a:t>
            </a:r>
            <a:r>
              <a:rPr lang="en-US" sz="3600" dirty="0"/>
              <a:t>Code:  </a:t>
            </a:r>
            <a:r>
              <a:rPr lang="en-US" sz="3600" b="1" dirty="0"/>
              <a:t>middleweb2012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2"/>
              </a:rPr>
              <a:t>www.eyeoneducation.com/bookstore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402"/>
            <a:ext cx="2080260" cy="100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750">
            <a:off x="3534025" y="249423"/>
            <a:ext cx="1736032" cy="24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6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048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D9443C"/>
                </a:solidFill>
              </a:rPr>
              <a:t/>
            </a:r>
            <a:br>
              <a:rPr lang="en-US" sz="2000" b="1" dirty="0">
                <a:solidFill>
                  <a:srgbClr val="D9443C"/>
                </a:solidFill>
              </a:rPr>
            </a:br>
            <a:r>
              <a:rPr lang="en-US" sz="2000" dirty="0"/>
              <a:t>
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D9443C"/>
                </a:solidFill>
                <a:latin typeface="+mj-lt"/>
              </a:rPr>
              <a:t>Teaching </a:t>
            </a:r>
            <a:r>
              <a:rPr lang="en-US" sz="2000" b="1" dirty="0">
                <a:solidFill>
                  <a:srgbClr val="D9443C"/>
                </a:solidFill>
                <a:latin typeface="+mj-lt"/>
              </a:rPr>
              <a:t>in the Middle </a:t>
            </a:r>
            <a:r>
              <a:rPr lang="en-US" sz="2000" b="1" dirty="0" smtClean="0">
                <a:solidFill>
                  <a:srgbClr val="D9443C"/>
                </a:solidFill>
                <a:latin typeface="+mj-lt"/>
              </a:rPr>
              <a:t>Grades</a:t>
            </a:r>
            <a:br>
              <a:rPr lang="en-US" sz="2000" b="1" dirty="0" smtClean="0">
                <a:solidFill>
                  <a:srgbClr val="D9443C"/>
                </a:solidFill>
                <a:latin typeface="+mj-lt"/>
              </a:rPr>
            </a:br>
            <a:r>
              <a:rPr lang="en-US" sz="2000" b="1" dirty="0" smtClean="0">
                <a:solidFill>
                  <a:srgbClr val="D9443C"/>
                </a:solidFill>
                <a:latin typeface="+mj-lt"/>
              </a:rPr>
              <a:t>WEBINAR</a:t>
            </a:r>
            <a:br>
              <a:rPr lang="en-US" sz="2000" b="1" dirty="0" smtClean="0">
                <a:solidFill>
                  <a:srgbClr val="D9443C"/>
                </a:solidFill>
                <a:latin typeface="+mj-lt"/>
              </a:rPr>
            </a:br>
            <a:r>
              <a:rPr lang="en-US" sz="2000" b="1" dirty="0">
                <a:solidFill>
                  <a:srgbClr val="D9443C"/>
                </a:solidFill>
              </a:rPr>
              <a:t/>
            </a:r>
            <a:br>
              <a:rPr lang="en-US" sz="2000" b="1" dirty="0">
                <a:solidFill>
                  <a:srgbClr val="D9443C"/>
                </a:solidFill>
              </a:rPr>
            </a:br>
            <a:r>
              <a:rPr lang="en-US" sz="2000" b="1" dirty="0" smtClean="0">
                <a:solidFill>
                  <a:srgbClr val="D9443C"/>
                </a:solidFill>
              </a:rPr>
              <a:t/>
            </a:r>
            <a:br>
              <a:rPr lang="en-US" sz="2000" b="1" dirty="0" smtClean="0">
                <a:solidFill>
                  <a:srgbClr val="D9443C"/>
                </a:solidFill>
              </a:rPr>
            </a:b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3962400" cy="26670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You’ll find all the handouts and slides 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~ and the webinar ARCHIVE ~ 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at this </a:t>
            </a:r>
            <a:r>
              <a:rPr lang="en-US" sz="1400" b="1" dirty="0" err="1" smtClean="0">
                <a:solidFill>
                  <a:schemeClr val="tx1"/>
                </a:solidFill>
              </a:rPr>
              <a:t>MiddleWeb</a:t>
            </a:r>
            <a:r>
              <a:rPr lang="en-US" sz="1400" b="1" dirty="0" smtClean="0">
                <a:solidFill>
                  <a:schemeClr val="tx1"/>
                </a:solidFill>
              </a:rPr>
              <a:t> page: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800" b="1" dirty="0" err="1" smtClean="0">
                <a:solidFill>
                  <a:srgbClr val="D9443C"/>
                </a:solidFill>
              </a:rPr>
              <a:t>bit.ly</a:t>
            </a:r>
            <a:r>
              <a:rPr lang="en-US" sz="1800" b="1" dirty="0">
                <a:solidFill>
                  <a:srgbClr val="D9443C"/>
                </a:solidFill>
              </a:rPr>
              <a:t>/</a:t>
            </a:r>
            <a:r>
              <a:rPr lang="en-US" sz="1800" b="1" dirty="0" err="1" smtClean="0">
                <a:solidFill>
                  <a:srgbClr val="D9443C"/>
                </a:solidFill>
              </a:rPr>
              <a:t>MWwebinar</a:t>
            </a:r>
            <a:endParaRPr lang="en-US" sz="1800" b="1" dirty="0">
              <a:solidFill>
                <a:srgbClr val="D9443C"/>
              </a:solidFill>
            </a:endParaRP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mw_logo-fin_tag-300tri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3810000" cy="1346200"/>
          </a:xfrm>
          <a:prstGeom prst="rect">
            <a:avLst/>
          </a:prstGeom>
        </p:spPr>
      </p:pic>
      <p:pic>
        <p:nvPicPr>
          <p:cNvPr id="6" name="Picture 5" descr="MRatzel-classroom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90800"/>
            <a:ext cx="2794000" cy="36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4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6002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Our Focus: Teaching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&amp; learning in grades 4-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8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505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•</a:t>
            </a:r>
            <a:r>
              <a:rPr lang="en-US" sz="1600" b="1" dirty="0" smtClean="0">
                <a:solidFill>
                  <a:schemeClr val="tx1"/>
                </a:solidFill>
              </a:rPr>
              <a:t> We seek out resources and create original content </a:t>
            </a:r>
            <a:r>
              <a:rPr lang="en-US" sz="1600" b="1" dirty="0">
                <a:solidFill>
                  <a:schemeClr val="tx1"/>
                </a:solidFill>
              </a:rPr>
              <a:t>for teachers, school leaders, parents &amp; others </a:t>
            </a:r>
            <a:r>
              <a:rPr lang="en-US" sz="1600" b="1" dirty="0" smtClean="0">
                <a:solidFill>
                  <a:schemeClr val="tx1"/>
                </a:solidFill>
              </a:rPr>
              <a:t>committed to the </a:t>
            </a:r>
            <a:r>
              <a:rPr lang="en-US" sz="1600" b="1" dirty="0">
                <a:solidFill>
                  <a:schemeClr val="tx1"/>
                </a:solidFill>
              </a:rPr>
              <a:t>success of young adolescents. </a:t>
            </a:r>
          </a:p>
          <a:p>
            <a:pPr algn="l"/>
            <a:r>
              <a:rPr lang="en-US" sz="1050" b="1" dirty="0">
                <a:solidFill>
                  <a:schemeClr val="tx1"/>
                </a:solidFill>
              </a:rPr>
              <a:t>              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•</a:t>
            </a:r>
            <a:r>
              <a:rPr lang="en-US" sz="1600" b="1" dirty="0" smtClean="0">
                <a:solidFill>
                  <a:schemeClr val="tx1"/>
                </a:solidFill>
              </a:rPr>
              <a:t> Visit </a:t>
            </a:r>
            <a:r>
              <a:rPr lang="en-US" sz="1600" b="1" dirty="0">
                <a:solidFill>
                  <a:schemeClr val="tx1"/>
                </a:solidFill>
                <a:hlinkClick r:id="rId2"/>
              </a:rPr>
              <a:t>MiddleWeb.com</a:t>
            </a:r>
            <a:r>
              <a:rPr lang="en-US" sz="1600" b="1" dirty="0">
                <a:solidFill>
                  <a:schemeClr val="tx1"/>
                </a:solidFill>
              </a:rPr>
              <a:t> for </a:t>
            </a:r>
            <a:r>
              <a:rPr lang="en-US" sz="1600" b="1" dirty="0" smtClean="0">
                <a:solidFill>
                  <a:schemeClr val="tx1"/>
                </a:solidFill>
              </a:rPr>
              <a:t>middle grades interviews</a:t>
            </a:r>
            <a:r>
              <a:rPr lang="en-US" sz="1600" b="1" dirty="0">
                <a:solidFill>
                  <a:schemeClr val="tx1"/>
                </a:solidFill>
              </a:rPr>
              <a:t>, guest </a:t>
            </a:r>
            <a:r>
              <a:rPr lang="en-US" sz="1600" b="1" dirty="0" smtClean="0">
                <a:solidFill>
                  <a:schemeClr val="tx1"/>
                </a:solidFill>
              </a:rPr>
              <a:t>articles, </a:t>
            </a:r>
            <a:r>
              <a:rPr lang="en-US" sz="1600" b="1" dirty="0">
                <a:solidFill>
                  <a:schemeClr val="tx1"/>
                </a:solidFill>
              </a:rPr>
              <a:t>resource </a:t>
            </a:r>
            <a:r>
              <a:rPr lang="en-US" sz="1600" b="1" dirty="0" smtClean="0">
                <a:solidFill>
                  <a:schemeClr val="tx1"/>
                </a:solidFill>
              </a:rPr>
              <a:t>roundups </a:t>
            </a:r>
            <a:r>
              <a:rPr lang="en-US" sz="1600" b="1" dirty="0">
                <a:solidFill>
                  <a:schemeClr val="tx1"/>
                </a:solidFill>
              </a:rPr>
              <a:t>&amp; book reviews.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•</a:t>
            </a:r>
            <a:r>
              <a:rPr lang="en-US" sz="1600" b="1" dirty="0" smtClean="0">
                <a:solidFill>
                  <a:schemeClr val="tx1"/>
                </a:solidFill>
              </a:rPr>
              <a:t>And </a:t>
            </a:r>
            <a:r>
              <a:rPr lang="en-US" sz="1600" b="1" dirty="0" smtClean="0">
                <a:solidFill>
                  <a:schemeClr val="tx1"/>
                </a:solidFill>
                <a:hlinkClick r:id="rId3"/>
              </a:rPr>
              <a:t>subscribe</a:t>
            </a:r>
            <a:r>
              <a:rPr lang="en-US" sz="1600" b="1" dirty="0" smtClean="0">
                <a:solidFill>
                  <a:schemeClr val="tx1"/>
                </a:solidFill>
              </a:rPr>
              <a:t> to the twice-</a:t>
            </a:r>
            <a:r>
              <a:rPr lang="en-US" sz="1600" b="1" dirty="0">
                <a:solidFill>
                  <a:schemeClr val="tx1"/>
                </a:solidFill>
              </a:rPr>
              <a:t>weekly </a:t>
            </a:r>
            <a:r>
              <a:rPr lang="en-US" sz="1600" b="1" dirty="0" err="1">
                <a:solidFill>
                  <a:schemeClr val="tx1"/>
                </a:solidFill>
              </a:rPr>
              <a:t>MiddleWeb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SmartBrief</a:t>
            </a:r>
            <a:r>
              <a:rPr lang="en-US" sz="1600" b="1" dirty="0" smtClean="0">
                <a:solidFill>
                  <a:schemeClr val="tx1"/>
                </a:solidFill>
              </a:rPr>
              <a:t> to keep up with the latest 4-8 news.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•</a:t>
            </a:r>
            <a:r>
              <a:rPr lang="en-US" sz="1600" b="1" dirty="0" smtClean="0">
                <a:solidFill>
                  <a:schemeClr val="tx1"/>
                </a:solidFill>
              </a:rPr>
              <a:t> Find out how you can write and review for </a:t>
            </a:r>
            <a:r>
              <a:rPr lang="en-US" sz="1600" b="1" dirty="0" err="1" smtClean="0">
                <a:solidFill>
                  <a:schemeClr val="tx1"/>
                </a:solidFill>
              </a:rPr>
              <a:t>MiddleWeb</a:t>
            </a:r>
            <a:r>
              <a:rPr lang="en-US" sz="1600" b="1" dirty="0" smtClean="0">
                <a:solidFill>
                  <a:schemeClr val="tx1"/>
                </a:solidFill>
              </a:rPr>
              <a:t> at our </a:t>
            </a:r>
            <a:r>
              <a:rPr lang="en-US" sz="1600" b="1" i="1" dirty="0" smtClean="0">
                <a:solidFill>
                  <a:schemeClr val="tx1"/>
                </a:solidFill>
              </a:rPr>
              <a:t>Get </a:t>
            </a:r>
            <a:r>
              <a:rPr lang="en-US" sz="1600" b="1" i="1" dirty="0">
                <a:solidFill>
                  <a:schemeClr val="tx1"/>
                </a:solidFill>
              </a:rPr>
              <a:t>Involved </a:t>
            </a:r>
            <a:r>
              <a:rPr lang="en-US" sz="1600" b="1" dirty="0">
                <a:solidFill>
                  <a:schemeClr val="tx1"/>
                </a:solidFill>
              </a:rPr>
              <a:t>page: </a:t>
            </a:r>
            <a:r>
              <a:rPr lang="en-US" sz="1600" b="1" dirty="0">
                <a:solidFill>
                  <a:srgbClr val="FF0000"/>
                </a:solidFill>
                <a:hlinkClick r:id="rId4"/>
              </a:rPr>
              <a:t>http://bit.ly/mw-</a:t>
            </a:r>
            <a:r>
              <a:rPr lang="en-US" sz="1600" b="1" dirty="0" smtClean="0">
                <a:solidFill>
                  <a:srgbClr val="FF0000"/>
                </a:solidFill>
                <a:hlinkClick r:id="rId4"/>
              </a:rPr>
              <a:t>involve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l"/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@</a:t>
            </a:r>
            <a:r>
              <a:rPr lang="en-US" sz="1400" b="1" dirty="0" err="1">
                <a:solidFill>
                  <a:schemeClr val="tx1"/>
                </a:solidFill>
              </a:rPr>
              <a:t>MiddleWeb</a:t>
            </a:r>
            <a:r>
              <a:rPr lang="en-US" sz="1400" b="1" dirty="0">
                <a:solidFill>
                  <a:schemeClr val="tx1"/>
                </a:solidFill>
              </a:rPr>
              <a:t> on Twitter and </a:t>
            </a:r>
            <a:r>
              <a:rPr lang="en-US" sz="1400" b="1" i="1" dirty="0" err="1">
                <a:solidFill>
                  <a:schemeClr val="tx1"/>
                </a:solidFill>
              </a:rPr>
              <a:t>MiddleWeb</a:t>
            </a:r>
            <a:r>
              <a:rPr lang="en-US" sz="1400" b="1" i="1" dirty="0">
                <a:solidFill>
                  <a:schemeClr val="tx1"/>
                </a:solidFill>
              </a:rPr>
              <a:t> Resources </a:t>
            </a:r>
            <a:r>
              <a:rPr lang="en-US" sz="1400" b="1" dirty="0">
                <a:solidFill>
                  <a:schemeClr val="tx1"/>
                </a:solidFill>
              </a:rPr>
              <a:t>at </a:t>
            </a:r>
            <a:r>
              <a:rPr lang="en-US" sz="1400" b="1" dirty="0" smtClean="0">
                <a:solidFill>
                  <a:schemeClr val="tx1"/>
                </a:solidFill>
              </a:rPr>
              <a:t>FB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mw_logo-fin_tag-300tri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3810000" cy="134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568" y="65258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Teaching in the Middle Grades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8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</a:rPr>
              <a:t>Our Moderators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Sheryl Nussbaum-Beach, </a:t>
            </a:r>
            <a:r>
              <a:rPr lang="en-US" sz="1800" dirty="0">
                <a:solidFill>
                  <a:schemeClr val="tx1"/>
                </a:solidFill>
              </a:rPr>
              <a:t>a former upper elementary teacher and technology coach, </a:t>
            </a:r>
            <a:r>
              <a:rPr lang="en-US" sz="1800" dirty="0" smtClean="0">
                <a:solidFill>
                  <a:schemeClr val="tx1"/>
                </a:solidFill>
              </a:rPr>
              <a:t>is </a:t>
            </a:r>
            <a:r>
              <a:rPr lang="en-US" sz="1800" dirty="0">
                <a:solidFill>
                  <a:schemeClr val="tx1"/>
                </a:solidFill>
              </a:rPr>
              <a:t>CEO of Powerful Learning Practice LCC. She's the author of </a:t>
            </a:r>
            <a:r>
              <a:rPr lang="en-US" sz="1800" i="1" dirty="0">
                <a:solidFill>
                  <a:schemeClr val="tx1"/>
                </a:solidFill>
              </a:rPr>
              <a:t>The Connected Educator: Leading and Learning in a Digital Age</a:t>
            </a:r>
            <a:r>
              <a:rPr lang="en-US" sz="1800" dirty="0">
                <a:solidFill>
                  <a:schemeClr val="tx1"/>
                </a:solidFill>
              </a:rPr>
              <a:t> and an international consultant on issues of 21st century learning.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John </a:t>
            </a:r>
            <a:r>
              <a:rPr lang="en-US" sz="1800" b="1" dirty="0" smtClean="0">
                <a:solidFill>
                  <a:schemeClr val="tx1"/>
                </a:solidFill>
              </a:rPr>
              <a:t>Croft Norton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is the founder and co-editor of </a:t>
            </a:r>
            <a:r>
              <a:rPr lang="en-US" sz="1800" dirty="0" err="1">
                <a:solidFill>
                  <a:schemeClr val="tx1"/>
                </a:solidFill>
              </a:rPr>
              <a:t>MiddleWeb</a:t>
            </a:r>
            <a:r>
              <a:rPr lang="en-US" sz="1800" dirty="0">
                <a:solidFill>
                  <a:schemeClr val="tx1"/>
                </a:solidFill>
              </a:rPr>
              <a:t>, co-founder of the </a:t>
            </a:r>
            <a:r>
              <a:rPr lang="en-US" sz="1800" dirty="0" smtClean="0">
                <a:solidFill>
                  <a:schemeClr val="tx1"/>
                </a:solidFill>
              </a:rPr>
              <a:t>national Teacher </a:t>
            </a:r>
            <a:r>
              <a:rPr lang="en-US" sz="1800" dirty="0">
                <a:solidFill>
                  <a:schemeClr val="tx1"/>
                </a:solidFill>
              </a:rPr>
              <a:t>Leaders Network, and an education writer/editor.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Susan B. Curtis</a:t>
            </a:r>
            <a:r>
              <a:rPr lang="en-US" sz="1800" dirty="0">
                <a:solidFill>
                  <a:schemeClr val="tx1"/>
                </a:solidFill>
              </a:rPr>
              <a:t> is co-editor of </a:t>
            </a:r>
            <a:r>
              <a:rPr lang="en-US" sz="1800" dirty="0" err="1">
                <a:solidFill>
                  <a:schemeClr val="tx1"/>
                </a:solidFill>
              </a:rPr>
              <a:t>MiddleWeb</a:t>
            </a:r>
            <a:r>
              <a:rPr lang="en-US" sz="1800" dirty="0">
                <a:solidFill>
                  <a:schemeClr val="tx1"/>
                </a:solidFill>
              </a:rPr>
              <a:t> and a former middle and high school teacher, human services professional, and reference librarian.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Teaching in the Middle Grades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slide-Shery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00200"/>
            <a:ext cx="1524000" cy="1524000"/>
          </a:xfrm>
          <a:prstGeom prst="rect">
            <a:avLst/>
          </a:prstGeom>
        </p:spPr>
      </p:pic>
      <p:pic>
        <p:nvPicPr>
          <p:cNvPr id="11" name="Picture 10" descr="slide-JC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76600"/>
            <a:ext cx="1126435" cy="1295400"/>
          </a:xfrm>
          <a:prstGeom prst="rect">
            <a:avLst/>
          </a:prstGeom>
        </p:spPr>
      </p:pic>
      <p:pic>
        <p:nvPicPr>
          <p:cNvPr id="12" name="Picture 11" descr="slide-Susa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7244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9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</a:rPr>
              <a:t>Our Sponsors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/>
          </a:bodyPr>
          <a:lstStyle/>
          <a:p>
            <a:endParaRPr lang="en-US" sz="1800" b="1" dirty="0" smtClean="0">
              <a:solidFill>
                <a:srgbClr val="000000"/>
              </a:solidFill>
            </a:endParaRPr>
          </a:p>
          <a:p>
            <a:endParaRPr lang="en-US" sz="1800" b="1" dirty="0">
              <a:solidFill>
                <a:srgbClr val="000000"/>
              </a:solidFill>
            </a:endParaRPr>
          </a:p>
          <a:p>
            <a:r>
              <a:rPr lang="en-US" sz="1800" b="1" dirty="0" smtClean="0">
                <a:solidFill>
                  <a:srgbClr val="000000"/>
                </a:solidFill>
              </a:rPr>
              <a:t>Toby </a:t>
            </a:r>
            <a:r>
              <a:rPr lang="en-US" sz="1800" b="1" dirty="0">
                <a:solidFill>
                  <a:srgbClr val="000000"/>
                </a:solidFill>
              </a:rPr>
              <a:t>Rothstein Gruber</a:t>
            </a:r>
            <a:r>
              <a:rPr lang="en-US" sz="1800" dirty="0">
                <a:solidFill>
                  <a:srgbClr val="000000"/>
                </a:solidFill>
              </a:rPr>
              <a:t> is Director of Professional Services for Eye On Education (Heather's publisher) and also moderates EOE's professional development webinars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b="1" dirty="0" err="1">
                <a:solidFill>
                  <a:srgbClr val="000000"/>
                </a:solidFill>
              </a:rPr>
              <a:t>Zsofia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McMullin</a:t>
            </a:r>
            <a:r>
              <a:rPr lang="en-US" sz="1800" dirty="0">
                <a:solidFill>
                  <a:srgbClr val="000000"/>
                </a:solidFill>
              </a:rPr>
              <a:t> is Web Coordinator for </a:t>
            </a:r>
            <a:r>
              <a:rPr lang="en-US" sz="1800" dirty="0" err="1">
                <a:solidFill>
                  <a:srgbClr val="000000"/>
                </a:solidFill>
              </a:rPr>
              <a:t>Stenhouse</a:t>
            </a:r>
            <a:r>
              <a:rPr lang="en-US" sz="1800" dirty="0">
                <a:solidFill>
                  <a:srgbClr val="000000"/>
                </a:solidFill>
              </a:rPr>
              <a:t> (Rick's </a:t>
            </a:r>
            <a:r>
              <a:rPr lang="en-US" sz="1800" dirty="0" smtClean="0">
                <a:solidFill>
                  <a:srgbClr val="000000"/>
                </a:solidFill>
              </a:rPr>
              <a:t>publisher) </a:t>
            </a:r>
            <a:r>
              <a:rPr lang="en-US" sz="1800" dirty="0">
                <a:solidFill>
                  <a:srgbClr val="000000"/>
                </a:solidFill>
              </a:rPr>
              <a:t>and the wrangler for the company's annual summer </a:t>
            </a:r>
            <a:r>
              <a:rPr lang="en-US" sz="1800" dirty="0" err="1">
                <a:solidFill>
                  <a:srgbClr val="000000"/>
                </a:solidFill>
              </a:rPr>
              <a:t>Blogstitute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Teaching in the Middle Grades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slide-eyeoneducatio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09800"/>
            <a:ext cx="1587500" cy="1270000"/>
          </a:xfrm>
          <a:prstGeom prst="rect">
            <a:avLst/>
          </a:prstGeom>
        </p:spPr>
      </p:pic>
      <p:pic>
        <p:nvPicPr>
          <p:cNvPr id="14" name="Picture 13" descr="slide-stenhouse1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0"/>
            <a:ext cx="1533889" cy="16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8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-346" y="0"/>
          <a:ext cx="9144346" cy="685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12712320" imgH="9527040" progId="AcroExch.Document.7">
                  <p:embed/>
                </p:oleObj>
              </mc:Choice>
              <mc:Fallback>
                <p:oleObj name="Acrobat Document" r:id="rId3" imgW="12712320" imgH="952704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6" y="0"/>
                        <a:ext cx="9144346" cy="685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</a:rPr>
              <a:t>Our Experts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Former </a:t>
            </a:r>
            <a:r>
              <a:rPr lang="en-US" sz="1800" dirty="0">
                <a:solidFill>
                  <a:schemeClr val="tx1"/>
                </a:solidFill>
              </a:rPr>
              <a:t>Disney TOY and sought-after middle grades teaching expert </a:t>
            </a:r>
            <a:r>
              <a:rPr lang="en-US" sz="1800" b="1" dirty="0">
                <a:solidFill>
                  <a:schemeClr val="tx1"/>
                </a:solidFill>
              </a:rPr>
              <a:t>Rick </a:t>
            </a:r>
            <a:r>
              <a:rPr lang="en-US" sz="1800" b="1" dirty="0" err="1">
                <a:solidFill>
                  <a:schemeClr val="tx1"/>
                </a:solidFill>
              </a:rPr>
              <a:t>Wormeli</a:t>
            </a:r>
            <a:r>
              <a:rPr lang="en-US" sz="1800" dirty="0">
                <a:solidFill>
                  <a:schemeClr val="tx1"/>
                </a:solidFill>
              </a:rPr>
              <a:t>, author of </a:t>
            </a:r>
            <a:r>
              <a:rPr lang="en-US" sz="1800" i="1" dirty="0">
                <a:solidFill>
                  <a:schemeClr val="tx1"/>
                </a:solidFill>
              </a:rPr>
              <a:t>Meet Me in the Middle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i="1" dirty="0">
                <a:solidFill>
                  <a:schemeClr val="tx1"/>
                </a:solidFill>
              </a:rPr>
              <a:t>Day One &amp; Beyond: Practical Matters for New Middle-Level Teachers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Education Week contributor </a:t>
            </a:r>
            <a:r>
              <a:rPr lang="en-US" sz="1800" b="1" dirty="0">
                <a:solidFill>
                  <a:schemeClr val="tx1"/>
                </a:solidFill>
              </a:rPr>
              <a:t>Elizabeth Stein</a:t>
            </a:r>
            <a:r>
              <a:rPr lang="en-US" sz="1800" dirty="0">
                <a:solidFill>
                  <a:schemeClr val="tx1"/>
                </a:solidFill>
              </a:rPr>
              <a:t>, special education teacher and new-teacher mentor, nationally certified in Literacy, with teaching experience across the grades 4-8 spectrum.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 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Blogger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TweenTeacher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Edutopia</a:t>
            </a:r>
            <a:r>
              <a:rPr lang="en-US" sz="1800" dirty="0">
                <a:solidFill>
                  <a:schemeClr val="tx1"/>
                </a:solidFill>
              </a:rPr>
              <a:t>) and 8th grade E/LA teacher </a:t>
            </a:r>
            <a:r>
              <a:rPr lang="en-US" sz="1800" b="1" dirty="0">
                <a:solidFill>
                  <a:schemeClr val="tx1"/>
                </a:solidFill>
              </a:rPr>
              <a:t>Heather </a:t>
            </a:r>
            <a:r>
              <a:rPr lang="en-US" sz="1800" b="1" dirty="0" err="1">
                <a:solidFill>
                  <a:schemeClr val="tx1"/>
                </a:solidFill>
              </a:rPr>
              <a:t>Wolpert-Gawron</a:t>
            </a:r>
            <a:r>
              <a:rPr lang="en-US" sz="1800" dirty="0">
                <a:solidFill>
                  <a:schemeClr val="tx1"/>
                </a:solidFill>
              </a:rPr>
              <a:t>, author of </a:t>
            </a:r>
            <a:r>
              <a:rPr lang="en-US" sz="1800" i="1" dirty="0">
                <a:solidFill>
                  <a:schemeClr val="tx1"/>
                </a:solidFill>
              </a:rPr>
              <a:t>‘Tween Crayons &amp; Curfews: Tips for Middle School Teachers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 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Teaching in the Middle Grades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slide_RickWormel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676400"/>
            <a:ext cx="723254" cy="1066800"/>
          </a:xfrm>
          <a:prstGeom prst="rect">
            <a:avLst/>
          </a:prstGeom>
        </p:spPr>
      </p:pic>
      <p:pic>
        <p:nvPicPr>
          <p:cNvPr id="9" name="Picture 8" descr="slide-HWG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419600"/>
            <a:ext cx="1193800" cy="1193800"/>
          </a:xfrm>
          <a:prstGeom prst="rect">
            <a:avLst/>
          </a:prstGeom>
        </p:spPr>
      </p:pic>
      <p:pic>
        <p:nvPicPr>
          <p:cNvPr id="10" name="Picture 9" descr="slide-Elizabeth-Stei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124200"/>
            <a:ext cx="88604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Behavior and Discipline Tenets</a:t>
            </a:r>
          </a:p>
          <a:p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for Middle School Teachers</a:t>
            </a:r>
          </a:p>
          <a:p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Good discipline begins and is maintained by developmentally appropriate instruction. Be informed and act upon that information.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Good discipline is proactive, interactive, and reactive.  It is done </a:t>
            </a:r>
            <a:r>
              <a:rPr lang="en-US" sz="20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students, not </a:t>
            </a:r>
            <a:r>
              <a:rPr lang="en-US" sz="20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them.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Middle schools students desperately want to belong, and they are deeply motivated.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Effective teachers honor what students brings to the table; they find a way for students to “save face.”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Effective teachers speak in short sentences; students do more work in the discipline than teachers do.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Consequences must be finite.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Discipline based on fear of the teacher does not work. </a:t>
            </a:r>
            <a:endParaRPr lang="en-U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7661"/>
            <a:ext cx="2796540" cy="20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7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-293203"/>
            <a:ext cx="7772400" cy="1360003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Classroom Procedures &amp; </a:t>
            </a:r>
            <a:r>
              <a:rPr 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Elizabeth Stein, NBCT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346381"/>
            <a:ext cx="6400800" cy="1752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www.clarkston.org/registration/images/BullsEyeTargetSuc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" y="0"/>
            <a:ext cx="2080620" cy="20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98" y="1882281"/>
            <a:ext cx="1733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Image credit:  clarkston.org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6858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Three Steps to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Creating a Supportive Classroom Environmen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t:</a:t>
            </a:r>
          </a:p>
          <a:p>
            <a:pPr lvl="1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036" y="1347519"/>
            <a:ext cx="6686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Clear objectives, engaging, learner-centered lessons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and structured, consistent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rocedures</a:t>
            </a:r>
          </a:p>
          <a:p>
            <a:pPr marL="342900" indent="-342900">
              <a:buFontTx/>
              <a:buAutoNum type="arabicPeriod"/>
            </a:pPr>
            <a:r>
              <a:rPr lang="en-US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Respond (do not react),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provide structure with flexibility</a:t>
            </a:r>
          </a:p>
          <a:p>
            <a:pPr marL="342900" indent="-342900">
              <a:buFontTx/>
              <a:buAutoNum type="arabicPeriod"/>
            </a:pPr>
            <a:r>
              <a:rPr lang="en-US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Reflect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Self Questioning Checklist /Be Proactive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11" y="2725797"/>
            <a:ext cx="1886032" cy="192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961" y="5098447"/>
            <a:ext cx="8209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latin typeface="Calibri"/>
              <a:hlinkClick r:id="rId5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alibri"/>
                <a:hlinkClick r:id="rId5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Calibri"/>
                <a:hlinkClick r:id="rId5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hlinkClick r:id="rId5"/>
              </a:rPr>
              <a:t>www.nea.org/tools/ClassroomManagement.html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  (general resource)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Calibri"/>
                <a:hlinkClick r:id="rId6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Calibri"/>
                <a:hlinkClick r:id="rId6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hlinkClick r:id="rId6"/>
              </a:rPr>
              <a:t>www.nea.org/tools/16256.htm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    (applying “Accountable Talk” for classroom discussions that can engage and guide all students to learn)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Calibri"/>
                <a:hlinkClick r:id="rId7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Calibri"/>
                <a:hlinkClick r:id="rId7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hlinkClick r:id="rId7"/>
              </a:rPr>
              <a:t>www.naset.org/783.0.html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 (classroom management strategies, differentiated strategies for inclusion, resource room, or self-contained classrooms)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  <a:hlinkClick r:id="rId8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hlinkClick r:id="rId8"/>
              </a:rPr>
              <a:t>www.marilynfriend.com/approaches.htm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 (co-teaching approaches)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027" y="4795702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prstClr val="black"/>
                </a:solidFill>
                <a:latin typeface="Bradley Hand ITC" pitchFamily="66" charset="0"/>
              </a:rPr>
              <a:t>Check it out</a:t>
            </a:r>
            <a:r>
              <a:rPr lang="en-US" sz="2400" b="1" dirty="0" smtClean="0">
                <a:solidFill>
                  <a:prstClr val="black"/>
                </a:solidFill>
                <a:latin typeface="Bradley Hand ITC" pitchFamily="66" charset="0"/>
              </a:rPr>
              <a:t>…</a:t>
            </a:r>
            <a:endParaRPr lang="en-US" sz="2400" b="1" dirty="0">
              <a:solidFill>
                <a:prstClr val="black"/>
              </a:solidFill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027" y="2163601"/>
            <a:ext cx="78442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prstClr val="black"/>
                </a:solidFill>
                <a:latin typeface="Bradley Hand ITC" pitchFamily="66" charset="0"/>
              </a:rPr>
              <a:t>Must Dos</a:t>
            </a:r>
            <a:r>
              <a:rPr lang="en-US" sz="2400" u="sng" dirty="0" smtClean="0">
                <a:solidFill>
                  <a:prstClr val="black"/>
                </a:solidFill>
                <a:latin typeface="Bradley Hand ITC" pitchFamily="66" charset="0"/>
              </a:rPr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Know your students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Create an environment where students are engaged, active learners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Apply attention grabbing techniques, monitor attention &amp; learning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Implement consistent procedures and consequences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Academically challenge every student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Create a seating  chart conducive to deeper learning (don’t be afraid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to shake it up!)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Use Humor (and if you’re not funny—no worries—just be yourself!)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8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Differentiation </a:t>
            </a:r>
            <a:br>
              <a:rPr lang="en-US" smtClean="0"/>
            </a:br>
            <a:r>
              <a:rPr lang="en-US" smtClean="0"/>
              <a:t>in 10 minutes or less!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Heather Wolpert-Gawron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1321</TotalTime>
  <Words>789</Words>
  <Application>Microsoft Macintosh PowerPoint</Application>
  <PresentationFormat>On-screen Show (4:3)</PresentationFormat>
  <Paragraphs>101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Executive</vt:lpstr>
      <vt:lpstr>Office Theme</vt:lpstr>
      <vt:lpstr>Beach</vt:lpstr>
      <vt:lpstr>1_Office Theme</vt:lpstr>
      <vt:lpstr>2_Office Theme</vt:lpstr>
      <vt:lpstr>3_Office Theme</vt:lpstr>
      <vt:lpstr>Acrobat Document</vt:lpstr>
      <vt:lpstr>Welcome to Our Webinar! Please say hello in the chat window. Where do you teach?</vt:lpstr>
      <vt:lpstr>Our Focus: Teaching &amp; learning in grades 4-8</vt:lpstr>
      <vt:lpstr>Our Moderators</vt:lpstr>
      <vt:lpstr>Our Sponsors</vt:lpstr>
      <vt:lpstr>PowerPoint Presentation</vt:lpstr>
      <vt:lpstr>Our Experts</vt:lpstr>
      <vt:lpstr>PowerPoint Presentation</vt:lpstr>
      <vt:lpstr>Classroom Procedures &amp; Management Elizabeth Stein, NBCT</vt:lpstr>
      <vt:lpstr>Differentiation  in 10 minutes or less!</vt:lpstr>
      <vt:lpstr>3…2…1…Go!</vt:lpstr>
      <vt:lpstr>Use code RICK at checkout at www.stenhouse.com to receive  20% off + free shipping until  August 30, 2012</vt:lpstr>
      <vt:lpstr> Save 20% off your book purchase  Coupon Code:  middleweb2012  www.eyeoneducation.com/bookstore</vt:lpstr>
      <vt:lpstr> 
    Teaching in the Middle Grades WEBINAR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always a sharp focus on teaching &amp; learning in grades 4-8.</dc:title>
  <dc:creator>Susan</dc:creator>
  <cp:lastModifiedBy>John Norton</cp:lastModifiedBy>
  <cp:revision>37</cp:revision>
  <dcterms:created xsi:type="dcterms:W3CDTF">2012-07-21T18:06:25Z</dcterms:created>
  <dcterms:modified xsi:type="dcterms:W3CDTF">2012-07-31T17:28:25Z</dcterms:modified>
</cp:coreProperties>
</file>